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2" r:id="rId1"/>
  </p:sldMasterIdLst>
  <p:notesMasterIdLst>
    <p:notesMasterId r:id="rId18"/>
  </p:notesMasterIdLst>
  <p:sldIdLst>
    <p:sldId id="258" r:id="rId2"/>
    <p:sldId id="259" r:id="rId3"/>
    <p:sldId id="260" r:id="rId4"/>
    <p:sldId id="261" r:id="rId5"/>
    <p:sldId id="274" r:id="rId6"/>
    <p:sldId id="278" r:id="rId7"/>
    <p:sldId id="276" r:id="rId8"/>
    <p:sldId id="267" r:id="rId9"/>
    <p:sldId id="279" r:id="rId10"/>
    <p:sldId id="277" r:id="rId11"/>
    <p:sldId id="262" r:id="rId12"/>
    <p:sldId id="266" r:id="rId13"/>
    <p:sldId id="273" r:id="rId14"/>
    <p:sldId id="269" r:id="rId15"/>
    <p:sldId id="271" r:id="rId16"/>
    <p:sldId id="272" r:id="rId1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varScale="1">
        <p:scale>
          <a:sx n="65" d="100"/>
          <a:sy n="65" d="100"/>
        </p:scale>
        <p:origin x="-14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tx>
            <c:strRef>
              <c:f>Sheet1!$B$1</c:f>
              <c:strCache>
                <c:ptCount val="1"/>
                <c:pt idx="0">
                  <c:v>Weaving Production (Sq. Meters)</c:v>
                </c:pt>
              </c:strCache>
            </c:strRef>
          </c:tx>
          <c:cat>
            <c:numRef>
              <c:f>Sheet1!$A$2:$A$7</c:f>
              <c:numCache>
                <c:formatCode>General</c:formatCode>
                <c:ptCount val="6"/>
                <c:pt idx="0">
                  <c:v>2016</c:v>
                </c:pt>
                <c:pt idx="1">
                  <c:v>2017</c:v>
                </c:pt>
                <c:pt idx="2">
                  <c:v>2018</c:v>
                </c:pt>
                <c:pt idx="3">
                  <c:v>2019</c:v>
                </c:pt>
                <c:pt idx="4">
                  <c:v>2020</c:v>
                </c:pt>
                <c:pt idx="5">
                  <c:v>2021</c:v>
                </c:pt>
              </c:numCache>
            </c:numRef>
          </c:cat>
          <c:val>
            <c:numRef>
              <c:f>Sheet1!$B$2:$B$7</c:f>
              <c:numCache>
                <c:formatCode>_(* #,##0_);_(* \(#,##0\);_(* "-"??_);_(@_)</c:formatCode>
                <c:ptCount val="6"/>
                <c:pt idx="0">
                  <c:v>30726591</c:v>
                </c:pt>
                <c:pt idx="1">
                  <c:v>46988470</c:v>
                </c:pt>
                <c:pt idx="2">
                  <c:v>65343494</c:v>
                </c:pt>
                <c:pt idx="3">
                  <c:v>79313492</c:v>
                </c:pt>
                <c:pt idx="4">
                  <c:v>29328048</c:v>
                </c:pt>
                <c:pt idx="5">
                  <c:v>36416399</c:v>
                </c:pt>
              </c:numCache>
            </c:numRef>
          </c:val>
        </c:ser>
        <c:ser>
          <c:idx val="1"/>
          <c:order val="1"/>
          <c:tx>
            <c:strRef>
              <c:f>Sheet1!$C$1</c:f>
              <c:strCache>
                <c:ptCount val="1"/>
                <c:pt idx="0">
                  <c:v>Spinning Production (Kgs)</c:v>
                </c:pt>
              </c:strCache>
            </c:strRef>
          </c:tx>
          <c:cat>
            <c:numRef>
              <c:f>Sheet1!$A$2:$A$7</c:f>
              <c:numCache>
                <c:formatCode>General</c:formatCode>
                <c:ptCount val="6"/>
                <c:pt idx="0">
                  <c:v>2016</c:v>
                </c:pt>
                <c:pt idx="1">
                  <c:v>2017</c:v>
                </c:pt>
                <c:pt idx="2">
                  <c:v>2018</c:v>
                </c:pt>
                <c:pt idx="3">
                  <c:v>2019</c:v>
                </c:pt>
                <c:pt idx="4">
                  <c:v>2020</c:v>
                </c:pt>
                <c:pt idx="5">
                  <c:v>2021</c:v>
                </c:pt>
              </c:numCache>
            </c:numRef>
          </c:cat>
          <c:val>
            <c:numRef>
              <c:f>Sheet1!$C$2:$C$7</c:f>
              <c:numCache>
                <c:formatCode>_(* #,##0_);_(* \(#,##0\);_(* "-"??_);_(@_)</c:formatCode>
                <c:ptCount val="6"/>
                <c:pt idx="0">
                  <c:v>2055776</c:v>
                </c:pt>
                <c:pt idx="1">
                  <c:v>5034733</c:v>
                </c:pt>
                <c:pt idx="2">
                  <c:v>5077326</c:v>
                </c:pt>
                <c:pt idx="3">
                  <c:v>4242794</c:v>
                </c:pt>
                <c:pt idx="4">
                  <c:v>0</c:v>
                </c:pt>
                <c:pt idx="5">
                  <c:v>0</c:v>
                </c:pt>
              </c:numCache>
            </c:numRef>
          </c:val>
        </c:ser>
        <c:marker val="1"/>
        <c:axId val="58608256"/>
        <c:axId val="58610048"/>
      </c:lineChart>
      <c:catAx>
        <c:axId val="58608256"/>
        <c:scaling>
          <c:orientation val="minMax"/>
        </c:scaling>
        <c:axPos val="b"/>
        <c:numFmt formatCode="General" sourceLinked="1"/>
        <c:tickLblPos val="nextTo"/>
        <c:crossAx val="58610048"/>
        <c:crosses val="autoZero"/>
        <c:auto val="1"/>
        <c:lblAlgn val="ctr"/>
        <c:lblOffset val="100"/>
      </c:catAx>
      <c:valAx>
        <c:axId val="58610048"/>
        <c:scaling>
          <c:orientation val="minMax"/>
        </c:scaling>
        <c:axPos val="l"/>
        <c:majorGridlines/>
        <c:numFmt formatCode="_(* #,##0_);_(* \(#,##0\);_(* &quot;-&quot;??_);_(@_)" sourceLinked="1"/>
        <c:tickLblPos val="nextTo"/>
        <c:crossAx val="58608256"/>
        <c:crosses val="autoZero"/>
        <c:crossBetween val="between"/>
      </c:valAx>
    </c:plotArea>
    <c:legend>
      <c:legendPos val="r"/>
      <c:layout>
        <c:manualLayout>
          <c:xMode val="edge"/>
          <c:yMode val="edge"/>
          <c:x val="0.6638228346456706"/>
          <c:y val="0.49867913385826812"/>
          <c:w val="0.3236771653543315"/>
          <c:h val="0.41514173228346457"/>
        </c:manualLayout>
      </c:layout>
    </c:legend>
    <c:plotVisOnly val="1"/>
  </c:chart>
  <c:spPr>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3"/>
  <c:chart>
    <c:title>
      <c:layout/>
    </c:title>
    <c:plotArea>
      <c:layout/>
      <c:barChart>
        <c:barDir val="col"/>
        <c:grouping val="clustered"/>
        <c:ser>
          <c:idx val="0"/>
          <c:order val="0"/>
          <c:tx>
            <c:strRef>
              <c:f>Sheet1!$B$1</c:f>
              <c:strCache>
                <c:ptCount val="1"/>
                <c:pt idx="0">
                  <c:v>No. of Employees</c:v>
                </c:pt>
              </c:strCache>
            </c:strRef>
          </c:tx>
          <c:cat>
            <c:numRef>
              <c:f>Sheet1!$A$2:$A$7</c:f>
              <c:numCache>
                <c:formatCode>General</c:formatCode>
                <c:ptCount val="6"/>
                <c:pt idx="0">
                  <c:v>2016</c:v>
                </c:pt>
                <c:pt idx="1">
                  <c:v>2017</c:v>
                </c:pt>
                <c:pt idx="2">
                  <c:v>2018</c:v>
                </c:pt>
                <c:pt idx="3">
                  <c:v>2019</c:v>
                </c:pt>
                <c:pt idx="4">
                  <c:v>2020</c:v>
                </c:pt>
                <c:pt idx="5">
                  <c:v>2021</c:v>
                </c:pt>
              </c:numCache>
            </c:numRef>
          </c:cat>
          <c:val>
            <c:numRef>
              <c:f>Sheet1!$B$2:$B$7</c:f>
              <c:numCache>
                <c:formatCode>General</c:formatCode>
                <c:ptCount val="6"/>
                <c:pt idx="0">
                  <c:v>818</c:v>
                </c:pt>
                <c:pt idx="1">
                  <c:v>850</c:v>
                </c:pt>
                <c:pt idx="2">
                  <c:v>1016</c:v>
                </c:pt>
                <c:pt idx="3">
                  <c:v>820</c:v>
                </c:pt>
                <c:pt idx="4">
                  <c:v>506</c:v>
                </c:pt>
                <c:pt idx="5">
                  <c:v>514</c:v>
                </c:pt>
              </c:numCache>
            </c:numRef>
          </c:val>
        </c:ser>
        <c:axId val="126259200"/>
        <c:axId val="126260736"/>
      </c:barChart>
      <c:catAx>
        <c:axId val="126259200"/>
        <c:scaling>
          <c:orientation val="minMax"/>
        </c:scaling>
        <c:axPos val="b"/>
        <c:numFmt formatCode="General" sourceLinked="1"/>
        <c:tickLblPos val="nextTo"/>
        <c:crossAx val="126260736"/>
        <c:crosses val="autoZero"/>
        <c:auto val="1"/>
        <c:lblAlgn val="ctr"/>
        <c:lblOffset val="100"/>
      </c:catAx>
      <c:valAx>
        <c:axId val="126260736"/>
        <c:scaling>
          <c:orientation val="minMax"/>
        </c:scaling>
        <c:axPos val="l"/>
        <c:majorGridlines/>
        <c:numFmt formatCode="General" sourceLinked="1"/>
        <c:tickLblPos val="nextTo"/>
        <c:crossAx val="126259200"/>
        <c:crosses val="autoZero"/>
        <c:crossBetween val="between"/>
      </c:valAx>
    </c:plotArea>
    <c:legend>
      <c:legendPos val="r"/>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8"/>
  <c:chart>
    <c:title>
      <c:layout/>
    </c:title>
    <c:plotArea>
      <c:layout/>
      <c:lineChart>
        <c:grouping val="standard"/>
        <c:ser>
          <c:idx val="0"/>
          <c:order val="0"/>
          <c:tx>
            <c:strRef>
              <c:f>Sheet1!$B$1</c:f>
              <c:strCache>
                <c:ptCount val="1"/>
                <c:pt idx="0">
                  <c:v>Share Price (Rs.)</c:v>
                </c:pt>
              </c:strCache>
            </c:strRef>
          </c:tx>
          <c:cat>
            <c:strRef>
              <c:f>Sheet1!$A$2:$A$8</c:f>
              <c:strCache>
                <c:ptCount val="7"/>
                <c:pt idx="0">
                  <c:v>2016</c:v>
                </c:pt>
                <c:pt idx="1">
                  <c:v>2017</c:v>
                </c:pt>
                <c:pt idx="2">
                  <c:v>2018</c:v>
                </c:pt>
                <c:pt idx="3">
                  <c:v>2019</c:v>
                </c:pt>
                <c:pt idx="4">
                  <c:v>2020</c:v>
                </c:pt>
                <c:pt idx="5">
                  <c:v>2021</c:v>
                </c:pt>
                <c:pt idx="6">
                  <c:v>To-date</c:v>
                </c:pt>
              </c:strCache>
            </c:strRef>
          </c:cat>
          <c:val>
            <c:numRef>
              <c:f>Sheet1!$B$2:$B$8</c:f>
              <c:numCache>
                <c:formatCode>_(* #,##0.00_);_(* \(#,##0.00\);_(* "-"??_);_(@_)</c:formatCode>
                <c:ptCount val="7"/>
                <c:pt idx="0">
                  <c:v>3</c:v>
                </c:pt>
                <c:pt idx="1">
                  <c:v>6.94</c:v>
                </c:pt>
                <c:pt idx="2">
                  <c:v>4.1599999999999984</c:v>
                </c:pt>
                <c:pt idx="3">
                  <c:v>1.9100000000000001</c:v>
                </c:pt>
                <c:pt idx="4">
                  <c:v>3.3</c:v>
                </c:pt>
                <c:pt idx="5">
                  <c:v>4.3499999999999996</c:v>
                </c:pt>
                <c:pt idx="6">
                  <c:v>6.26</c:v>
                </c:pt>
              </c:numCache>
            </c:numRef>
          </c:val>
        </c:ser>
        <c:marker val="1"/>
        <c:axId val="58918400"/>
        <c:axId val="58919936"/>
      </c:lineChart>
      <c:catAx>
        <c:axId val="58918400"/>
        <c:scaling>
          <c:orientation val="minMax"/>
        </c:scaling>
        <c:axPos val="b"/>
        <c:numFmt formatCode="General" sourceLinked="1"/>
        <c:tickLblPos val="nextTo"/>
        <c:crossAx val="58919936"/>
        <c:crosses val="autoZero"/>
        <c:auto val="1"/>
        <c:lblAlgn val="ctr"/>
        <c:lblOffset val="100"/>
      </c:catAx>
      <c:valAx>
        <c:axId val="58919936"/>
        <c:scaling>
          <c:orientation val="minMax"/>
        </c:scaling>
        <c:axPos val="l"/>
        <c:majorGridlines/>
        <c:numFmt formatCode="_(* #,##0.00_);_(* \(#,##0.00\);_(* &quot;-&quot;??_);_(@_)" sourceLinked="1"/>
        <c:tickLblPos val="nextTo"/>
        <c:crossAx val="58918400"/>
        <c:crosses val="autoZero"/>
        <c:crossBetween val="between"/>
      </c:valAx>
    </c:plotArea>
    <c:legend>
      <c:legendPos val="r"/>
      <c:layout/>
    </c:legend>
    <c:plotVisOnly val="1"/>
  </c:chart>
  <c:spPr>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c:spPr>
  <c:txPr>
    <a:bodyPr/>
    <a:lstStyle/>
    <a:p>
      <a:pPr>
        <a:defRPr>
          <a:solidFill>
            <a:schemeClr val="dk1"/>
          </a:solidFill>
          <a:latin typeface="+mn-lt"/>
          <a:ea typeface="+mn-ea"/>
          <a:cs typeface="+mn-cs"/>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A471D895-5390-42B3-BC6A-4FCA08CB19F4}" type="datetimeFigureOut">
              <a:rPr lang="en-US" smtClean="0"/>
              <a:pPr/>
              <a:t>12/30/2021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6"/>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613A9CE6-86A0-4E8D-B87F-80C7E933552D}" type="slidenum">
              <a:rPr lang="en-US" smtClean="0"/>
              <a:pPr/>
              <a:t>‹#›</a:t>
            </a:fld>
            <a:endParaRPr lang="en-US"/>
          </a:p>
        </p:txBody>
      </p:sp>
    </p:spTree>
    <p:extLst>
      <p:ext uri="{BB962C8B-B14F-4D97-AF65-F5344CB8AC3E}">
        <p14:creationId xmlns:p14="http://schemas.microsoft.com/office/powerpoint/2010/main" xmlns="" val="4188795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3A9CE6-86A0-4E8D-B87F-80C7E933552D}" type="slidenum">
              <a:rPr lang="en-US" smtClean="0"/>
              <a:pPr/>
              <a:t>12</a:t>
            </a:fld>
            <a:endParaRPr lang="en-US"/>
          </a:p>
        </p:txBody>
      </p:sp>
    </p:spTree>
    <p:extLst>
      <p:ext uri="{BB962C8B-B14F-4D97-AF65-F5344CB8AC3E}">
        <p14:creationId xmlns:p14="http://schemas.microsoft.com/office/powerpoint/2010/main" xmlns="" val="1067339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A6D0239-AAA3-4D7B-87F9-8F1F37FBA33A}" type="datetimeFigureOut">
              <a:rPr lang="en-US" smtClean="0"/>
              <a:pPr/>
              <a:t>12/30/2021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8BB68C1-C865-4A26-9E8C-135FA9B1BB4E}" type="slidenum">
              <a:rPr lang="en-US" smtClean="0"/>
              <a:pPr/>
              <a:t>‹#›</a:t>
            </a:fld>
            <a:endParaRPr lang="en-US"/>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A6D0239-AAA3-4D7B-87F9-8F1F37FBA33A}" type="datetimeFigureOut">
              <a:rPr lang="en-US" smtClean="0"/>
              <a:pPr/>
              <a:t>12/30/2021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8BB68C1-C865-4A26-9E8C-135FA9B1BB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A6D0239-AAA3-4D7B-87F9-8F1F37FBA33A}" type="datetimeFigureOut">
              <a:rPr lang="en-US" smtClean="0"/>
              <a:pPr/>
              <a:t>12/30/2021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8BB68C1-C865-4A26-9E8C-135FA9B1BB4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A6D0239-AAA3-4D7B-87F9-8F1F37FBA33A}" type="datetimeFigureOut">
              <a:rPr lang="en-US" smtClean="0"/>
              <a:pPr/>
              <a:t>12/30/2021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8BB68C1-C865-4A26-9E8C-135FA9B1BB4E}" type="slidenum">
              <a:rPr lang="en-US" smtClean="0"/>
              <a:pPr/>
              <a:t>‹#›</a:t>
            </a:fld>
            <a:endParaRPr lang="en-US"/>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A6D0239-AAA3-4D7B-87F9-8F1F37FBA33A}" type="datetimeFigureOut">
              <a:rPr lang="en-US" smtClean="0"/>
              <a:pPr/>
              <a:t>12/30/2021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A6D0239-AAA3-4D7B-87F9-8F1F37FBA33A}" type="datetimeFigureOut">
              <a:rPr lang="en-US" smtClean="0"/>
              <a:pPr/>
              <a:t>12/30/2021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8BB68C1-C865-4A26-9E8C-135FA9B1BB4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A6D0239-AAA3-4D7B-87F9-8F1F37FBA33A}" type="datetimeFigureOut">
              <a:rPr lang="en-US" smtClean="0"/>
              <a:pPr/>
              <a:t>12/30/2021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8BB68C1-C865-4A26-9E8C-135FA9B1BB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Lst>
  <p:transition>
    <p:randomBar/>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package" Target="../embeddings/Microsoft_Office_Excel_Worksheet4.xlsx"/></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2600" y="533400"/>
            <a:ext cx="5943600" cy="1323439"/>
          </a:xfrm>
          <a:prstGeom prst="rect">
            <a:avLst/>
          </a:prstGeom>
        </p:spPr>
        <p:txBody>
          <a:bodyPr wrap="square">
            <a:spAutoFit/>
          </a:bodyPr>
          <a:lstStyle/>
          <a:p>
            <a:pPr algn="ctr"/>
            <a:r>
              <a:rPr lang="en-US" sz="4000" b="1" u="sng" dirty="0" smtClean="0">
                <a:latin typeface="Cambria" pitchFamily="18" charset="0"/>
                <a:cs typeface="Calibri" pitchFamily="34" charset="0"/>
              </a:rPr>
              <a:t>YOUSAF WEAVING MILLS LIMITED</a:t>
            </a:r>
            <a:endParaRPr lang="en-US" sz="4000" u="sng" dirty="0">
              <a:latin typeface="Cambria" pitchFamily="18" charset="0"/>
              <a:cs typeface="Calibri" pitchFamily="34" charset="0"/>
            </a:endParaRPr>
          </a:p>
        </p:txBody>
      </p:sp>
      <p:sp>
        <p:nvSpPr>
          <p:cNvPr id="6" name="Subtitle 2"/>
          <p:cNvSpPr>
            <a:spLocks noGrp="1"/>
          </p:cNvSpPr>
          <p:nvPr/>
        </p:nvSpPr>
        <p:spPr>
          <a:xfrm>
            <a:off x="1240809" y="2133600"/>
            <a:ext cx="7217391" cy="2590800"/>
          </a:xfrm>
          <a:prstGeom prst="rect">
            <a:avLst/>
          </a:prstGeom>
          <a:ln/>
        </p:spPr>
        <p:style>
          <a:lnRef idx="1">
            <a:schemeClr val="accent1"/>
          </a:lnRef>
          <a:fillRef idx="3">
            <a:schemeClr val="accent1"/>
          </a:fillRef>
          <a:effectRef idx="2">
            <a:schemeClr val="accent1"/>
          </a:effectRef>
          <a:fontRef idx="minor">
            <a:schemeClr val="lt1"/>
          </a:fontRef>
        </p:style>
        <p:txBody>
          <a:bodyPr vert="horz" wrap="square" lIns="45720" rIns="4572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4000" b="1" dirty="0" smtClean="0">
              <a:solidFill>
                <a:schemeClr val="bg1"/>
              </a:solidFill>
              <a:latin typeface="Cambria" pitchFamily="18" charset="0"/>
            </a:endParaRPr>
          </a:p>
          <a:p>
            <a:pPr algn="ctr"/>
            <a:r>
              <a:rPr lang="en-US" sz="4000" b="1" dirty="0" smtClean="0">
                <a:solidFill>
                  <a:schemeClr val="bg1"/>
                </a:solidFill>
                <a:latin typeface="Cambria" pitchFamily="18" charset="0"/>
              </a:rPr>
              <a:t>Corporate Briefing Session</a:t>
            </a:r>
          </a:p>
          <a:p>
            <a:pPr algn="ctr"/>
            <a:r>
              <a:rPr lang="en-US" sz="2800" b="1" dirty="0" smtClean="0">
                <a:solidFill>
                  <a:schemeClr val="bg1"/>
                </a:solidFill>
                <a:latin typeface="Cambria" pitchFamily="18" charset="0"/>
              </a:rPr>
              <a:t>For </a:t>
            </a:r>
            <a:r>
              <a:rPr lang="en-US" sz="2800" b="1" dirty="0">
                <a:solidFill>
                  <a:schemeClr val="bg1"/>
                </a:solidFill>
                <a:latin typeface="Cambria" pitchFamily="18" charset="0"/>
              </a:rPr>
              <a:t>the </a:t>
            </a:r>
            <a:r>
              <a:rPr lang="en-US" sz="2800" b="1" dirty="0" smtClean="0">
                <a:solidFill>
                  <a:schemeClr val="bg1"/>
                </a:solidFill>
                <a:latin typeface="Cambria" pitchFamily="18" charset="0"/>
              </a:rPr>
              <a:t>Year Ended</a:t>
            </a:r>
          </a:p>
          <a:p>
            <a:pPr algn="ctr"/>
            <a:r>
              <a:rPr lang="en-US" sz="2800" b="1" dirty="0" smtClean="0">
                <a:solidFill>
                  <a:schemeClr val="bg1"/>
                </a:solidFill>
                <a:latin typeface="Cambria" pitchFamily="18" charset="0"/>
              </a:rPr>
              <a:t>June 30, 2021</a:t>
            </a:r>
            <a:endParaRPr lang="en-US" sz="2800" dirty="0">
              <a:solidFill>
                <a:schemeClr val="bg1"/>
              </a:solidFill>
              <a:latin typeface="Cambria" pitchFamily="18" charset="0"/>
            </a:endParaRPr>
          </a:p>
          <a:p>
            <a:pPr algn="ctr"/>
            <a:endParaRPr lang="en-US" sz="2800" dirty="0">
              <a:latin typeface="Cambria" pitchFamily="18" charset="0"/>
            </a:endParaRPr>
          </a:p>
        </p:txBody>
      </p:sp>
    </p:spTree>
  </p:cSld>
  <p:clrMapOvr>
    <a:masterClrMapping/>
  </p:clrMapOvr>
  <p:transition spd="slow">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graphicFrame>
        <p:nvGraphicFramePr>
          <p:cNvPr id="5" name="Chart 4"/>
          <p:cNvGraphicFramePr/>
          <p:nvPr/>
        </p:nvGraphicFramePr>
        <p:xfrm>
          <a:off x="1295400" y="914400"/>
          <a:ext cx="6705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828800" y="55626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Share Price Over the Years</a:t>
            </a:r>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219200" y="2438400"/>
            <a:ext cx="2194560" cy="822960"/>
            <a:chOff x="0" y="0"/>
            <a:chExt cx="2299608" cy="990600"/>
          </a:xfrm>
        </p:grpSpPr>
        <p:sp>
          <p:nvSpPr>
            <p:cNvPr id="20" name="Diagonal Stripe 19"/>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solidFill>
                  <a:schemeClr val="tx1"/>
                </a:solidFill>
              </a:endParaRPr>
            </a:p>
          </p:txBody>
        </p:sp>
        <p:sp>
          <p:nvSpPr>
            <p:cNvPr id="21" name="Round Diagonal Corner Rectangle 20"/>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723</a:t>
              </a:r>
              <a:endParaRPr lang="en-US" sz="2400" dirty="0"/>
            </a:p>
          </p:txBody>
        </p:sp>
        <p:sp>
          <p:nvSpPr>
            <p:cNvPr id="22" name="Round Diagonal Corner Rectangle 21"/>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415</a:t>
              </a:r>
              <a:endParaRPr lang="en-US" sz="1800" b="1" i="0" u="none" strike="noStrike" dirty="0">
                <a:solidFill>
                  <a:schemeClr val="lt1"/>
                </a:solidFill>
                <a:latin typeface="+mn-lt"/>
                <a:ea typeface="+mn-ea"/>
                <a:cs typeface="+mn-cs"/>
              </a:endParaRPr>
            </a:p>
          </p:txBody>
        </p:sp>
      </p:grpSp>
      <p:grpSp>
        <p:nvGrpSpPr>
          <p:cNvPr id="23" name="Group 22"/>
          <p:cNvGrpSpPr/>
          <p:nvPr/>
        </p:nvGrpSpPr>
        <p:grpSpPr>
          <a:xfrm>
            <a:off x="1143000" y="3810000"/>
            <a:ext cx="2194560" cy="822960"/>
            <a:chOff x="0" y="0"/>
            <a:chExt cx="2299608" cy="990600"/>
          </a:xfrm>
        </p:grpSpPr>
        <p:sp>
          <p:nvSpPr>
            <p:cNvPr id="24" name="Diagonal Stripe 23"/>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solidFill>
                  <a:schemeClr val="tx1"/>
                </a:solidFill>
              </a:endParaRPr>
            </a:p>
          </p:txBody>
        </p:sp>
        <p:sp>
          <p:nvSpPr>
            <p:cNvPr id="25" name="Round Diagonal Corner Rectangle 24"/>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17</a:t>
              </a:r>
              <a:endParaRPr lang="en-US" sz="2400" dirty="0"/>
            </a:p>
          </p:txBody>
        </p:sp>
        <p:sp>
          <p:nvSpPr>
            <p:cNvPr id="26" name="Round Diagonal Corner Rectangle 25"/>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(75</a:t>
              </a:r>
              <a:r>
                <a:rPr lang="en-US" sz="1800" b="1" dirty="0" smtClean="0"/>
                <a:t>)</a:t>
              </a:r>
              <a:endParaRPr lang="en-US" sz="1800" b="1" i="0" u="none" strike="noStrike" dirty="0">
                <a:solidFill>
                  <a:schemeClr val="lt1"/>
                </a:solidFill>
                <a:latin typeface="+mn-lt"/>
                <a:ea typeface="+mn-ea"/>
                <a:cs typeface="+mn-cs"/>
              </a:endParaRPr>
            </a:p>
          </p:txBody>
        </p:sp>
      </p:grpSp>
      <p:grpSp>
        <p:nvGrpSpPr>
          <p:cNvPr id="27" name="Group 26"/>
          <p:cNvGrpSpPr/>
          <p:nvPr/>
        </p:nvGrpSpPr>
        <p:grpSpPr>
          <a:xfrm>
            <a:off x="1143000" y="5029200"/>
            <a:ext cx="2194560" cy="822960"/>
            <a:chOff x="0" y="0"/>
            <a:chExt cx="2299608" cy="990600"/>
          </a:xfrm>
        </p:grpSpPr>
        <p:sp>
          <p:nvSpPr>
            <p:cNvPr id="28" name="Diagonal Stripe 27"/>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solidFill>
                  <a:schemeClr val="tx1"/>
                </a:solidFill>
              </a:endParaRPr>
            </a:p>
          </p:txBody>
        </p:sp>
        <p:sp>
          <p:nvSpPr>
            <p:cNvPr id="29" name="Round Diagonal Corner Rectangle 28"/>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(48)</a:t>
              </a:r>
              <a:endParaRPr lang="en-US" sz="2400" dirty="0"/>
            </a:p>
          </p:txBody>
        </p:sp>
        <p:sp>
          <p:nvSpPr>
            <p:cNvPr id="30" name="Round Diagonal Corner Rectangle 29"/>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(314)</a:t>
              </a:r>
              <a:endParaRPr lang="en-US" sz="1800" b="1" i="0" u="none" strike="noStrike" dirty="0">
                <a:solidFill>
                  <a:schemeClr val="lt1"/>
                </a:solidFill>
                <a:latin typeface="+mn-lt"/>
                <a:ea typeface="+mn-ea"/>
                <a:cs typeface="+mn-cs"/>
              </a:endParaRPr>
            </a:p>
          </p:txBody>
        </p:sp>
      </p:grpSp>
      <p:grpSp>
        <p:nvGrpSpPr>
          <p:cNvPr id="35" name="Group 34"/>
          <p:cNvGrpSpPr/>
          <p:nvPr/>
        </p:nvGrpSpPr>
        <p:grpSpPr>
          <a:xfrm>
            <a:off x="5257800" y="2286000"/>
            <a:ext cx="2194560" cy="822960"/>
            <a:chOff x="0" y="0"/>
            <a:chExt cx="2299608" cy="990600"/>
          </a:xfrm>
        </p:grpSpPr>
        <p:sp>
          <p:nvSpPr>
            <p:cNvPr id="36" name="Diagonal Stripe 35"/>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solidFill>
                  <a:schemeClr val="tx1"/>
                </a:solidFill>
              </a:endParaRPr>
            </a:p>
          </p:txBody>
        </p:sp>
        <p:sp>
          <p:nvSpPr>
            <p:cNvPr id="37" name="Round Diagonal Corner Rectangle 36"/>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30</a:t>
              </a:r>
              <a:endParaRPr lang="en-US" sz="2400" dirty="0"/>
            </a:p>
          </p:txBody>
        </p:sp>
        <p:sp>
          <p:nvSpPr>
            <p:cNvPr id="38" name="Round Diagonal Corner Rectangle 37"/>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dirty="0" smtClean="0"/>
                <a:t>72</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grpSp>
        <p:nvGrpSpPr>
          <p:cNvPr id="39" name="Group 38"/>
          <p:cNvGrpSpPr/>
          <p:nvPr/>
        </p:nvGrpSpPr>
        <p:grpSpPr>
          <a:xfrm>
            <a:off x="5410200" y="3657600"/>
            <a:ext cx="2194560" cy="822960"/>
            <a:chOff x="0" y="0"/>
            <a:chExt cx="2299608" cy="990600"/>
          </a:xfrm>
        </p:grpSpPr>
        <p:sp>
          <p:nvSpPr>
            <p:cNvPr id="40" name="Diagonal Stripe 39"/>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solidFill>
                  <a:schemeClr val="tx1"/>
                </a:solidFill>
              </a:endParaRPr>
            </a:p>
          </p:txBody>
        </p:sp>
        <p:sp>
          <p:nvSpPr>
            <p:cNvPr id="41" name="Round Diagonal Corner Rectangle 40"/>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(0.84)</a:t>
              </a:r>
              <a:endParaRPr lang="en-US" sz="1200" b="1" i="0" u="none" strike="noStrike" dirty="0" smtClean="0">
                <a:solidFill>
                  <a:schemeClr val="lt1"/>
                </a:solidFill>
                <a:latin typeface="+mn-lt"/>
                <a:ea typeface="+mn-ea"/>
                <a:cs typeface="+mn-cs"/>
              </a:endParaRPr>
            </a:p>
          </p:txBody>
        </p:sp>
        <p:sp>
          <p:nvSpPr>
            <p:cNvPr id="42" name="Round Diagonal Corner Rectangle 41"/>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dirty="0" smtClean="0"/>
                <a:t>0.84)</a:t>
              </a:r>
              <a:endParaRPr lang="en-US" sz="1800" b="1" i="0" u="none" strike="noStrike" dirty="0">
                <a:solidFill>
                  <a:schemeClr val="lt1"/>
                </a:solidFill>
                <a:latin typeface="+mn-lt"/>
                <a:ea typeface="+mn-ea"/>
                <a:cs typeface="+mn-cs"/>
              </a:endParaRPr>
            </a:p>
          </p:txBody>
        </p:sp>
      </p:grpSp>
      <p:grpSp>
        <p:nvGrpSpPr>
          <p:cNvPr id="43" name="Group 42"/>
          <p:cNvGrpSpPr/>
          <p:nvPr/>
        </p:nvGrpSpPr>
        <p:grpSpPr>
          <a:xfrm>
            <a:off x="5562600" y="5105400"/>
            <a:ext cx="2194560" cy="822960"/>
            <a:chOff x="0" y="0"/>
            <a:chExt cx="2299608" cy="990600"/>
          </a:xfrm>
        </p:grpSpPr>
        <p:sp>
          <p:nvSpPr>
            <p:cNvPr id="44" name="Diagonal Stripe 43"/>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solidFill>
                  <a:schemeClr val="tx1"/>
                </a:solidFill>
              </a:endParaRPr>
            </a:p>
          </p:txBody>
        </p:sp>
        <p:sp>
          <p:nvSpPr>
            <p:cNvPr id="45" name="Round Diagonal Corner Rectangle 44"/>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35</a:t>
              </a:r>
              <a:endParaRPr lang="en-US" sz="2400" dirty="0"/>
            </a:p>
          </p:txBody>
        </p:sp>
        <p:sp>
          <p:nvSpPr>
            <p:cNvPr id="46" name="Round Diagonal Corner Rectangle 45"/>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(24</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sp>
        <p:nvSpPr>
          <p:cNvPr id="48" name="Rectangle 47"/>
          <p:cNvSpPr/>
          <p:nvPr/>
        </p:nvSpPr>
        <p:spPr>
          <a:xfrm>
            <a:off x="1653654" y="241763"/>
            <a:ext cx="6019800" cy="748837"/>
          </a:xfrm>
          <a:prstGeom prst="rect">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b="1" dirty="0" smtClean="0">
                <a:solidFill>
                  <a:schemeClr val="bg1">
                    <a:lumMod val="95000"/>
                  </a:schemeClr>
                </a:solidFill>
                <a:latin typeface="Cambria" pitchFamily="18" charset="0"/>
              </a:rPr>
              <a:t>YOUSAF WEAVING MILLS </a:t>
            </a:r>
            <a:r>
              <a:rPr lang="en-US" sz="2000" b="1" baseline="0" dirty="0" smtClean="0">
                <a:solidFill>
                  <a:schemeClr val="bg1">
                    <a:lumMod val="95000"/>
                  </a:schemeClr>
                </a:solidFill>
                <a:latin typeface="Cambria" pitchFamily="18" charset="0"/>
              </a:rPr>
              <a:t>LIMITED : </a:t>
            </a:r>
            <a:r>
              <a:rPr lang="en-US" sz="2000" b="1" i="1" u="sng" baseline="0" dirty="0" smtClean="0">
                <a:solidFill>
                  <a:schemeClr val="bg1">
                    <a:lumMod val="95000"/>
                  </a:schemeClr>
                </a:solidFill>
                <a:latin typeface="Cambria" pitchFamily="18" charset="0"/>
              </a:rPr>
              <a:t>2021</a:t>
            </a:r>
            <a:r>
              <a:rPr lang="en-US" sz="2000" b="1" i="1" u="sng" dirty="0" smtClean="0">
                <a:solidFill>
                  <a:schemeClr val="bg1">
                    <a:lumMod val="95000"/>
                  </a:schemeClr>
                </a:solidFill>
                <a:latin typeface="Cambria" pitchFamily="18" charset="0"/>
              </a:rPr>
              <a:t> </a:t>
            </a:r>
            <a:r>
              <a:rPr lang="en-US" sz="2000" b="1" i="1" u="sng" baseline="0" dirty="0" smtClean="0">
                <a:solidFill>
                  <a:schemeClr val="bg1">
                    <a:lumMod val="95000"/>
                  </a:schemeClr>
                </a:solidFill>
                <a:latin typeface="Cambria" pitchFamily="18" charset="0"/>
              </a:rPr>
              <a:t>VS 2020 </a:t>
            </a:r>
            <a:endParaRPr lang="en-US" sz="2000" b="1" i="1" u="sng" dirty="0">
              <a:solidFill>
                <a:schemeClr val="bg1">
                  <a:lumMod val="95000"/>
                </a:schemeClr>
              </a:solidFill>
              <a:latin typeface="Cambria" pitchFamily="18" charset="0"/>
            </a:endParaRPr>
          </a:p>
        </p:txBody>
      </p:sp>
      <p:sp>
        <p:nvSpPr>
          <p:cNvPr id="51" name="TextBox 50"/>
          <p:cNvSpPr txBox="1"/>
          <p:nvPr/>
        </p:nvSpPr>
        <p:spPr>
          <a:xfrm>
            <a:off x="1066800" y="2209800"/>
            <a:ext cx="1371600" cy="461665"/>
          </a:xfrm>
          <a:prstGeom prst="rect">
            <a:avLst/>
          </a:prstGeom>
          <a:noFill/>
        </p:spPr>
        <p:txBody>
          <a:bodyPr wrap="square" rtlCol="0">
            <a:spAutoFit/>
          </a:bodyPr>
          <a:lstStyle/>
          <a:p>
            <a:r>
              <a:rPr lang="en-US" sz="1200" b="1" dirty="0" smtClean="0"/>
              <a:t>Sales Revenue</a:t>
            </a:r>
          </a:p>
          <a:p>
            <a:r>
              <a:rPr lang="en-US" sz="1200" dirty="0" smtClean="0"/>
              <a:t>(Rs in Million)</a:t>
            </a:r>
          </a:p>
        </p:txBody>
      </p:sp>
      <p:sp>
        <p:nvSpPr>
          <p:cNvPr id="52" name="TextBox 51"/>
          <p:cNvSpPr txBox="1"/>
          <p:nvPr/>
        </p:nvSpPr>
        <p:spPr>
          <a:xfrm>
            <a:off x="4964651" y="1825555"/>
            <a:ext cx="2121949" cy="461665"/>
          </a:xfrm>
          <a:prstGeom prst="rect">
            <a:avLst/>
          </a:prstGeom>
          <a:noFill/>
        </p:spPr>
        <p:txBody>
          <a:bodyPr wrap="square" rtlCol="0">
            <a:spAutoFit/>
          </a:bodyPr>
          <a:lstStyle/>
          <a:p>
            <a:r>
              <a:rPr lang="en-US" sz="1200" b="1" dirty="0" smtClean="0"/>
              <a:t>Operating Profit / ( Loss )</a:t>
            </a:r>
          </a:p>
          <a:p>
            <a:r>
              <a:rPr lang="en-US" sz="1200" dirty="0" smtClean="0"/>
              <a:t>  (Rs in Million)</a:t>
            </a:r>
          </a:p>
        </p:txBody>
      </p:sp>
      <p:sp>
        <p:nvSpPr>
          <p:cNvPr id="53" name="TextBox 52"/>
          <p:cNvSpPr txBox="1"/>
          <p:nvPr/>
        </p:nvSpPr>
        <p:spPr>
          <a:xfrm>
            <a:off x="838200" y="3505200"/>
            <a:ext cx="1705528" cy="646331"/>
          </a:xfrm>
          <a:prstGeom prst="rect">
            <a:avLst/>
          </a:prstGeom>
          <a:noFill/>
        </p:spPr>
        <p:txBody>
          <a:bodyPr wrap="square" rtlCol="0">
            <a:spAutoFit/>
          </a:bodyPr>
          <a:lstStyle/>
          <a:p>
            <a:r>
              <a:rPr lang="en-US" sz="1200" b="1" dirty="0" smtClean="0"/>
              <a:t>Profit / ( Loss ) </a:t>
            </a:r>
          </a:p>
          <a:p>
            <a:r>
              <a:rPr lang="en-US" sz="1200" b="1" dirty="0" smtClean="0"/>
              <a:t>After Tax</a:t>
            </a:r>
          </a:p>
          <a:p>
            <a:r>
              <a:rPr lang="en-US" sz="1200" dirty="0" smtClean="0"/>
              <a:t> (Rs in Million)</a:t>
            </a:r>
          </a:p>
        </p:txBody>
      </p:sp>
      <p:sp>
        <p:nvSpPr>
          <p:cNvPr id="54" name="TextBox 53"/>
          <p:cNvSpPr txBox="1"/>
          <p:nvPr/>
        </p:nvSpPr>
        <p:spPr>
          <a:xfrm>
            <a:off x="5181600" y="3424535"/>
            <a:ext cx="2514600" cy="461665"/>
          </a:xfrm>
          <a:prstGeom prst="rect">
            <a:avLst/>
          </a:prstGeom>
          <a:noFill/>
        </p:spPr>
        <p:txBody>
          <a:bodyPr wrap="square" rtlCol="0">
            <a:spAutoFit/>
          </a:bodyPr>
          <a:lstStyle/>
          <a:p>
            <a:r>
              <a:rPr lang="en-US" sz="1200" b="1" dirty="0" smtClean="0"/>
              <a:t>  Earning / ( Loss ) per Share</a:t>
            </a:r>
          </a:p>
          <a:p>
            <a:r>
              <a:rPr lang="en-US" sz="1200" dirty="0" smtClean="0"/>
              <a:t>   (Rs/Share)</a:t>
            </a:r>
          </a:p>
        </p:txBody>
      </p:sp>
      <p:sp>
        <p:nvSpPr>
          <p:cNvPr id="56" name="TextBox 55"/>
          <p:cNvSpPr txBox="1"/>
          <p:nvPr/>
        </p:nvSpPr>
        <p:spPr>
          <a:xfrm>
            <a:off x="5181600" y="4876800"/>
            <a:ext cx="1600200" cy="461665"/>
          </a:xfrm>
          <a:prstGeom prst="rect">
            <a:avLst/>
          </a:prstGeom>
          <a:noFill/>
        </p:spPr>
        <p:txBody>
          <a:bodyPr wrap="square" rtlCol="0">
            <a:spAutoFit/>
          </a:bodyPr>
          <a:lstStyle/>
          <a:p>
            <a:r>
              <a:rPr lang="en-US" sz="1200" b="1" dirty="0" smtClean="0"/>
              <a:t>Return  on Equity </a:t>
            </a:r>
          </a:p>
          <a:p>
            <a:r>
              <a:rPr lang="en-US" sz="1200" dirty="0" smtClean="0"/>
              <a:t>            (%)</a:t>
            </a:r>
          </a:p>
        </p:txBody>
      </p:sp>
      <p:sp>
        <p:nvSpPr>
          <p:cNvPr id="57" name="TextBox 56"/>
          <p:cNvSpPr txBox="1"/>
          <p:nvPr/>
        </p:nvSpPr>
        <p:spPr>
          <a:xfrm>
            <a:off x="914400" y="4800600"/>
            <a:ext cx="1371600" cy="461665"/>
          </a:xfrm>
          <a:prstGeom prst="rect">
            <a:avLst/>
          </a:prstGeom>
          <a:noFill/>
        </p:spPr>
        <p:txBody>
          <a:bodyPr wrap="square" rtlCol="0">
            <a:spAutoFit/>
          </a:bodyPr>
          <a:lstStyle/>
          <a:p>
            <a:r>
              <a:rPr lang="en-US" sz="1200" b="1" dirty="0" smtClean="0"/>
              <a:t>      Equity</a:t>
            </a:r>
          </a:p>
          <a:p>
            <a:r>
              <a:rPr lang="en-US" sz="1200" b="1" dirty="0" smtClean="0"/>
              <a:t> </a:t>
            </a:r>
            <a:r>
              <a:rPr lang="en-US" sz="1200" dirty="0" smtClean="0"/>
              <a:t>(Rs in Million)</a:t>
            </a:r>
          </a:p>
        </p:txBody>
      </p:sp>
      <p:sp>
        <p:nvSpPr>
          <p:cNvPr id="60" name="Rectangle 59"/>
          <p:cNvSpPr/>
          <p:nvPr/>
        </p:nvSpPr>
        <p:spPr>
          <a:xfrm>
            <a:off x="533400" y="1371600"/>
            <a:ext cx="257175" cy="225878"/>
          </a:xfrm>
          <a:prstGeom prst="rect">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endParaRPr lang="en-US" sz="1100" b="1" i="0" u="none" strike="noStrike">
              <a:solidFill>
                <a:schemeClr val="lt1"/>
              </a:solidFill>
              <a:latin typeface="+mn-lt"/>
              <a:ea typeface="+mn-ea"/>
              <a:cs typeface="+mn-cs"/>
            </a:endParaRPr>
          </a:p>
        </p:txBody>
      </p:sp>
      <p:sp>
        <p:nvSpPr>
          <p:cNvPr id="61" name="TextBox 60"/>
          <p:cNvSpPr txBox="1"/>
          <p:nvPr/>
        </p:nvSpPr>
        <p:spPr>
          <a:xfrm>
            <a:off x="0" y="1752600"/>
            <a:ext cx="685800" cy="261610"/>
          </a:xfrm>
          <a:prstGeom prst="rect">
            <a:avLst/>
          </a:prstGeom>
          <a:noFill/>
        </p:spPr>
        <p:txBody>
          <a:bodyPr wrap="square" rtlCol="0">
            <a:spAutoFit/>
          </a:bodyPr>
          <a:lstStyle/>
          <a:p>
            <a:r>
              <a:rPr lang="en-US" sz="1100" b="1" dirty="0" smtClean="0"/>
              <a:t>2020</a:t>
            </a:r>
            <a:endParaRPr lang="en-US" sz="2800" b="1" dirty="0"/>
          </a:p>
        </p:txBody>
      </p:sp>
      <p:sp>
        <p:nvSpPr>
          <p:cNvPr id="62" name="TextBox 61"/>
          <p:cNvSpPr txBox="1"/>
          <p:nvPr/>
        </p:nvSpPr>
        <p:spPr>
          <a:xfrm>
            <a:off x="0" y="1338590"/>
            <a:ext cx="685800" cy="261610"/>
          </a:xfrm>
          <a:prstGeom prst="rect">
            <a:avLst/>
          </a:prstGeom>
          <a:noFill/>
        </p:spPr>
        <p:txBody>
          <a:bodyPr wrap="square" rtlCol="0">
            <a:spAutoFit/>
          </a:bodyPr>
          <a:lstStyle/>
          <a:p>
            <a:r>
              <a:rPr lang="en-US" sz="1100" b="1" dirty="0" smtClean="0"/>
              <a:t>2021</a:t>
            </a:r>
            <a:endParaRPr lang="en-US" sz="1050" b="1" dirty="0" smtClean="0"/>
          </a:p>
        </p:txBody>
      </p:sp>
      <p:sp>
        <p:nvSpPr>
          <p:cNvPr id="47" name="Rectangle 46"/>
          <p:cNvSpPr/>
          <p:nvPr/>
        </p:nvSpPr>
        <p:spPr>
          <a:xfrm>
            <a:off x="533400" y="1755322"/>
            <a:ext cx="257175" cy="225878"/>
          </a:xfrm>
          <a:prstGeom prst="rect">
            <a:avLst/>
          </a:prstGeom>
        </p:spPr>
        <p:style>
          <a:lnRef idx="1">
            <a:schemeClr val="accent6"/>
          </a:lnRef>
          <a:fillRef idx="3">
            <a:schemeClr val="accent6"/>
          </a:fillRef>
          <a:effectRef idx="2">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endParaRPr lang="en-US" sz="1100" b="1" i="0" u="none" strike="noStrike">
              <a:solidFill>
                <a:schemeClr val="lt1"/>
              </a:solidFill>
              <a:latin typeface="+mn-lt"/>
              <a:ea typeface="+mn-ea"/>
              <a:cs typeface="+mn-cs"/>
            </a:endParaRPr>
          </a:p>
        </p:txBody>
      </p:sp>
    </p:spTree>
  </p:cSld>
  <p:clrMapOvr>
    <a:masterClrMapping/>
  </p:clrMapOvr>
  <p:transition spd="slow">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992573" y="155282"/>
            <a:ext cx="5334000" cy="762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baseline="0" dirty="0" smtClean="0">
                <a:solidFill>
                  <a:schemeClr val="bg1"/>
                </a:solidFill>
                <a:latin typeface="Cambria" pitchFamily="18" charset="0"/>
                <a:cs typeface="Arial" pitchFamily="34" charset="0"/>
              </a:rPr>
              <a:t>Financial Performance</a:t>
            </a:r>
            <a:r>
              <a:rPr lang="en-US" sz="2400" b="1" dirty="0" smtClean="0">
                <a:solidFill>
                  <a:schemeClr val="bg1"/>
                </a:solidFill>
                <a:latin typeface="Cambria" pitchFamily="18" charset="0"/>
                <a:cs typeface="Arial" pitchFamily="34" charset="0"/>
              </a:rPr>
              <a:t> of Five Years</a:t>
            </a:r>
            <a:endParaRPr lang="en-US" sz="1800" b="1" dirty="0">
              <a:solidFill>
                <a:schemeClr val="bg1"/>
              </a:solidFill>
              <a:latin typeface="Cambria" pitchFamily="18" charset="0"/>
              <a:cs typeface="Arial" pitchFamily="34" charset="0"/>
            </a:endParaRPr>
          </a:p>
        </p:txBody>
      </p:sp>
      <p:graphicFrame>
        <p:nvGraphicFramePr>
          <p:cNvPr id="6" name="Object 5"/>
          <p:cNvGraphicFramePr>
            <a:graphicFrameLocks noChangeAspect="1"/>
          </p:cNvGraphicFramePr>
          <p:nvPr/>
        </p:nvGraphicFramePr>
        <p:xfrm>
          <a:off x="50800" y="896938"/>
          <a:ext cx="9024938" cy="5029200"/>
        </p:xfrm>
        <a:graphic>
          <a:graphicData uri="http://schemas.openxmlformats.org/presentationml/2006/ole">
            <p:oleObj spid="_x0000_s2051" name="Worksheet" r:id="rId4" imgW="7934325" imgH="4429070" progId="Excel.Sheet.12">
              <p:embed/>
            </p:oleObj>
          </a:graphicData>
        </a:graphic>
      </p:graphicFrame>
    </p:spTree>
  </p:cSld>
  <p:clrMapOvr>
    <a:masterClrMapping/>
  </p:clrMapOvr>
  <p:transition spd="slow">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Future Outlook</a:t>
            </a:r>
          </a:p>
        </p:txBody>
      </p:sp>
      <p:sp>
        <p:nvSpPr>
          <p:cNvPr id="9" name="Rectangle 8"/>
          <p:cNvSpPr/>
          <p:nvPr/>
        </p:nvSpPr>
        <p:spPr>
          <a:xfrm>
            <a:off x="914400" y="1066800"/>
            <a:ext cx="7543800" cy="5257800"/>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endParaRPr lang="en-US" sz="2400" b="1" dirty="0" smtClean="0">
              <a:latin typeface="Cambria" pitchFamily="18" charset="0"/>
            </a:endParaRPr>
          </a:p>
          <a:p>
            <a:pPr algn="just">
              <a:buFont typeface="Arial" pitchFamily="34" charset="0"/>
              <a:buChar char="•"/>
            </a:pPr>
            <a:r>
              <a:rPr lang="en-US" sz="2400" b="1" dirty="0" smtClean="0">
                <a:latin typeface="Cambria" pitchFamily="18" charset="0"/>
              </a:rPr>
              <a:t>  The Company has contracted for installation of solar system which will provide 1,850 KW electricity for a period of 15 years at our weaving unit at economical rate of Rs. 9/unit.</a:t>
            </a:r>
          </a:p>
          <a:p>
            <a:pPr algn="just"/>
            <a:endParaRPr lang="en-US" sz="2400" b="1" dirty="0" smtClean="0">
              <a:latin typeface="Cambria" pitchFamily="18" charset="0"/>
            </a:endParaRPr>
          </a:p>
          <a:p>
            <a:pPr algn="just">
              <a:buFont typeface="Arial" pitchFamily="34" charset="0"/>
              <a:buChar char="•"/>
            </a:pPr>
            <a:r>
              <a:rPr lang="en-US" sz="2400" b="1" dirty="0" smtClean="0">
                <a:latin typeface="Cambria" pitchFamily="18" charset="0"/>
              </a:rPr>
              <a:t>  The Company is planning to issue right shares to its shareholders to generate funds for modernization of its loom set-up along with allied machinery.</a:t>
            </a:r>
          </a:p>
          <a:p>
            <a:pPr algn="just"/>
            <a:endParaRPr lang="en-US" sz="2400" b="1" dirty="0" smtClean="0">
              <a:latin typeface="Cambria" pitchFamily="18" charset="0"/>
            </a:endParaRPr>
          </a:p>
          <a:p>
            <a:pPr algn="just">
              <a:buFont typeface="Arial" pitchFamily="34" charset="0"/>
              <a:buChar char="•"/>
            </a:pPr>
            <a:r>
              <a:rPr lang="en-US" sz="2400" b="1" dirty="0" smtClean="0">
                <a:latin typeface="Cambria" pitchFamily="18" charset="0"/>
              </a:rPr>
              <a:t>  The management has the intention to settle its outstanding liabilities towards NBP and HMBL.</a:t>
            </a:r>
          </a:p>
          <a:p>
            <a:pPr algn="just"/>
            <a:endParaRPr lang="en-US" sz="2400" b="1" dirty="0">
              <a:latin typeface="Cambria" pitchFamily="18" charset="0"/>
            </a:endParaRPr>
          </a:p>
        </p:txBody>
      </p:sp>
    </p:spTree>
  </p:cSld>
  <p:clrMapOvr>
    <a:masterClrMapping/>
  </p:clrMapOvr>
  <p:transition spd="slow">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2133600" y="0"/>
            <a:ext cx="4288631" cy="1143000"/>
          </a:xfrm>
          <a:prstGeom prst="horizontalScroll">
            <a:avLst/>
          </a:prstGeom>
        </p:spPr>
        <p:style>
          <a:lnRef idx="1">
            <a:schemeClr val="accent4"/>
          </a:lnRef>
          <a:fillRef idx="3">
            <a:schemeClr val="accent4"/>
          </a:fillRef>
          <a:effectRef idx="2">
            <a:schemeClr val="accent4"/>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3200" b="1" dirty="0">
                <a:latin typeface="Cambria" pitchFamily="18" charset="0"/>
              </a:rPr>
              <a:t>Future Challenges</a:t>
            </a:r>
          </a:p>
        </p:txBody>
      </p:sp>
      <p:sp>
        <p:nvSpPr>
          <p:cNvPr id="3" name="Folded Corner 2"/>
          <p:cNvSpPr/>
          <p:nvPr/>
        </p:nvSpPr>
        <p:spPr>
          <a:xfrm>
            <a:off x="0" y="1371600"/>
            <a:ext cx="76962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2800" b="1" dirty="0" smtClean="0">
              <a:latin typeface="Cambria" pitchFamily="18" charset="0"/>
            </a:endParaRPr>
          </a:p>
          <a:p>
            <a:r>
              <a:rPr lang="en-US" sz="2800" b="1" dirty="0" smtClean="0">
                <a:latin typeface="Cambria" pitchFamily="18" charset="0"/>
              </a:rPr>
              <a:t>Continuing Covid-19 pandemic</a:t>
            </a:r>
            <a:endParaRPr lang="en-US" sz="2800" b="1" dirty="0">
              <a:latin typeface="Cambria" pitchFamily="18" charset="0"/>
            </a:endParaRPr>
          </a:p>
        </p:txBody>
      </p:sp>
      <p:sp>
        <p:nvSpPr>
          <p:cNvPr id="8" name="Folded Corner 7"/>
          <p:cNvSpPr/>
          <p:nvPr/>
        </p:nvSpPr>
        <p:spPr>
          <a:xfrm>
            <a:off x="0" y="2362200"/>
            <a:ext cx="73152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b="1" dirty="0" smtClean="0">
              <a:latin typeface="Cambria" pitchFamily="18" charset="0"/>
            </a:endParaRPr>
          </a:p>
          <a:p>
            <a:endParaRPr lang="en-US" sz="1400" b="1" dirty="0" smtClean="0">
              <a:latin typeface="Cambria" pitchFamily="18" charset="0"/>
            </a:endParaRPr>
          </a:p>
          <a:p>
            <a:r>
              <a:rPr lang="en-US" sz="2800" b="1" dirty="0" smtClean="0">
                <a:latin typeface="Cambria" pitchFamily="18" charset="0"/>
              </a:rPr>
              <a:t>Fluctuating tariff of electricity and gas </a:t>
            </a:r>
            <a:endParaRPr lang="en-US" sz="2800" b="1" dirty="0">
              <a:latin typeface="Cambria" pitchFamily="18" charset="0"/>
            </a:endParaRPr>
          </a:p>
        </p:txBody>
      </p:sp>
      <p:sp>
        <p:nvSpPr>
          <p:cNvPr id="9" name="Folded Corner 8"/>
          <p:cNvSpPr/>
          <p:nvPr/>
        </p:nvSpPr>
        <p:spPr>
          <a:xfrm>
            <a:off x="0" y="4343400"/>
            <a:ext cx="66294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2800" b="1" dirty="0">
              <a:latin typeface="Cambria" pitchFamily="18" charset="0"/>
            </a:endParaRPr>
          </a:p>
          <a:p>
            <a:r>
              <a:rPr lang="en-US" sz="2800" b="1" dirty="0" smtClean="0">
                <a:latin typeface="Cambria" pitchFamily="18" charset="0"/>
              </a:rPr>
              <a:t>Effect of inflation </a:t>
            </a:r>
            <a:endParaRPr lang="en-US" sz="2800" b="1" dirty="0">
              <a:latin typeface="Cambria" pitchFamily="18" charset="0"/>
            </a:endParaRPr>
          </a:p>
        </p:txBody>
      </p:sp>
      <p:sp>
        <p:nvSpPr>
          <p:cNvPr id="10" name="Folded Corner 9"/>
          <p:cNvSpPr/>
          <p:nvPr/>
        </p:nvSpPr>
        <p:spPr>
          <a:xfrm>
            <a:off x="0" y="3352800"/>
            <a:ext cx="69342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2800" b="1" dirty="0">
              <a:latin typeface="Cambria" pitchFamily="18" charset="0"/>
            </a:endParaRPr>
          </a:p>
          <a:p>
            <a:r>
              <a:rPr lang="en-US" sz="2800" b="1" dirty="0" smtClean="0">
                <a:latin typeface="Cambria" pitchFamily="18" charset="0"/>
              </a:rPr>
              <a:t>Short term borrowings from banks</a:t>
            </a:r>
            <a:endParaRPr lang="en-US" sz="2800" b="1" dirty="0">
              <a:latin typeface="Cambria" pitchFamily="18" charset="0"/>
            </a:endParaRPr>
          </a:p>
        </p:txBody>
      </p:sp>
      <p:sp>
        <p:nvSpPr>
          <p:cNvPr id="7" name="Folded Corner 6"/>
          <p:cNvSpPr/>
          <p:nvPr/>
        </p:nvSpPr>
        <p:spPr>
          <a:xfrm>
            <a:off x="0" y="5334000"/>
            <a:ext cx="62484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3200" b="1" dirty="0" smtClean="0">
              <a:latin typeface="Cambria" pitchFamily="18" charset="0"/>
            </a:endParaRPr>
          </a:p>
          <a:p>
            <a:r>
              <a:rPr lang="en-US" sz="3200" b="1" dirty="0" smtClean="0">
                <a:latin typeface="Cambria" pitchFamily="18" charset="0"/>
              </a:rPr>
              <a:t>Revival of </a:t>
            </a:r>
            <a:r>
              <a:rPr lang="en-US" sz="2800" b="1" dirty="0" smtClean="0">
                <a:latin typeface="Cambria" pitchFamily="18" charset="0"/>
              </a:rPr>
              <a:t>exports</a:t>
            </a:r>
            <a:r>
              <a:rPr lang="en-US" sz="3200" b="1" dirty="0" smtClean="0">
                <a:latin typeface="Cambria" pitchFamily="18" charset="0"/>
              </a:rPr>
              <a:t> </a:t>
            </a:r>
            <a:endParaRPr lang="en-US" sz="3200" b="1" dirty="0">
              <a:latin typeface="Cambria" pitchFamily="18" charset="0"/>
            </a:endParaRPr>
          </a:p>
        </p:txBody>
      </p:sp>
    </p:spTree>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9200"/>
            <a:ext cx="5963410" cy="3200400"/>
          </a:xfrm>
        </p:spPr>
        <p:txBody>
          <a:bodyPr>
            <a:normAutofit/>
          </a:bodyPr>
          <a:lstStyle/>
          <a:p>
            <a:pPr algn="ctr"/>
            <a:r>
              <a:rPr lang="en-US" sz="5400" dirty="0" smtClean="0">
                <a:latin typeface="Cambria" pitchFamily="18" charset="0"/>
              </a:rPr>
              <a:t>Question &amp; Answer</a:t>
            </a:r>
            <a:br>
              <a:rPr lang="en-US" sz="5400" dirty="0" smtClean="0">
                <a:latin typeface="Cambria" pitchFamily="18" charset="0"/>
              </a:rPr>
            </a:br>
            <a:r>
              <a:rPr lang="en-US" sz="5400" dirty="0" smtClean="0">
                <a:latin typeface="Cambria" pitchFamily="18" charset="0"/>
              </a:rPr>
              <a:t> </a:t>
            </a:r>
            <a:r>
              <a:rPr lang="en-US" sz="6600" dirty="0" smtClean="0">
                <a:latin typeface="Cambria" pitchFamily="18" charset="0"/>
              </a:rPr>
              <a:t>Session</a:t>
            </a:r>
            <a:endParaRPr lang="en-US" sz="5400" dirty="0">
              <a:latin typeface="Cambria" pitchFamily="18" charset="0"/>
            </a:endParaRPr>
          </a:p>
        </p:txBody>
      </p:sp>
    </p:spTree>
    <p:extLst>
      <p:ext uri="{BB962C8B-B14F-4D97-AF65-F5344CB8AC3E}">
        <p14:creationId xmlns:p14="http://schemas.microsoft.com/office/powerpoint/2010/main" xmlns="" val="1224293408"/>
      </p:ext>
    </p:extLst>
  </p:cSld>
  <p:clrMapOvr>
    <a:masterClrMapping/>
  </p:clrMapOvr>
  <p:transition spd="slow">
    <p:comb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0" y="1905000"/>
            <a:ext cx="5963410" cy="2034182"/>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0000" dirty="0" smtClean="0">
                <a:effectLst>
                  <a:outerShdw blurRad="50800" dist="50800" dir="5400000" algn="ctr" rotWithShape="0">
                    <a:schemeClr val="accent2"/>
                  </a:outerShdw>
                </a:effectLst>
                <a:latin typeface="Cambria" pitchFamily="18" charset="0"/>
              </a:rPr>
              <a:t>Thank You</a:t>
            </a:r>
            <a:endParaRPr lang="en-US" sz="10000" dirty="0">
              <a:effectLst>
                <a:outerShdw blurRad="50800" dist="50800" dir="5400000" algn="ctr" rotWithShape="0">
                  <a:schemeClr val="accent2"/>
                </a:outerShdw>
              </a:effectLst>
              <a:latin typeface="Cambria" pitchFamily="18" charset="0"/>
            </a:endParaRPr>
          </a:p>
        </p:txBody>
      </p:sp>
    </p:spTree>
    <p:extLst>
      <p:ext uri="{BB962C8B-B14F-4D97-AF65-F5344CB8AC3E}">
        <p14:creationId xmlns:p14="http://schemas.microsoft.com/office/powerpoint/2010/main" xmlns="" val="3450973605"/>
      </p:ext>
    </p:extLst>
  </p:cSld>
  <p:clrMapOvr>
    <a:masterClrMapping/>
  </p:clrMapOvr>
  <p:transition spd="slow">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685800"/>
            <a:ext cx="6172200" cy="438150"/>
          </a:xfrm>
          <a:prstGeom prst="rect">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800" b="1" dirty="0">
                <a:latin typeface="Cambria" pitchFamily="18" charset="0"/>
                <a:cs typeface="Calibri" pitchFamily="34" charset="0"/>
              </a:rPr>
              <a:t>Presentation</a:t>
            </a:r>
            <a:r>
              <a:rPr lang="en-US" sz="2800" b="1" baseline="0" dirty="0">
                <a:latin typeface="Cambria" pitchFamily="18" charset="0"/>
                <a:cs typeface="Calibri" pitchFamily="34" charset="0"/>
              </a:rPr>
              <a:t> Outlines</a:t>
            </a:r>
            <a:endParaRPr lang="en-US" sz="2800" b="1" dirty="0">
              <a:latin typeface="Cambria" pitchFamily="18" charset="0"/>
              <a:cs typeface="Calibri" pitchFamily="34" charset="0"/>
            </a:endParaRPr>
          </a:p>
        </p:txBody>
      </p:sp>
      <p:grpSp>
        <p:nvGrpSpPr>
          <p:cNvPr id="42" name="Group 41"/>
          <p:cNvGrpSpPr/>
          <p:nvPr/>
        </p:nvGrpSpPr>
        <p:grpSpPr>
          <a:xfrm>
            <a:off x="1524000" y="1676400"/>
            <a:ext cx="6781800" cy="539242"/>
            <a:chOff x="0" y="0"/>
            <a:chExt cx="4905034" cy="487112"/>
          </a:xfrm>
          <a:solidFill>
            <a:schemeClr val="accent1">
              <a:lumMod val="50000"/>
            </a:schemeClr>
          </a:solidFill>
        </p:grpSpPr>
        <p:sp>
          <p:nvSpPr>
            <p:cNvPr id="43" name="Rectangle 42"/>
            <p:cNvSpPr/>
            <p:nvPr/>
          </p:nvSpPr>
          <p:spPr>
            <a:xfrm>
              <a:off x="485434" y="1337"/>
              <a:ext cx="4419600" cy="485775"/>
            </a:xfrm>
            <a:prstGeom prst="rect">
              <a:avLst/>
            </a:prstGeom>
            <a:solidFill>
              <a:schemeClr val="accent1">
                <a:lumMod val="50000"/>
              </a:schemeClr>
            </a:solid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Company Information</a:t>
              </a:r>
              <a:endParaRPr lang="en-US" sz="2400" b="1" dirty="0">
                <a:latin typeface="Cambria" pitchFamily="18" charset="0"/>
                <a:cs typeface="Calibri" pitchFamily="34" charset="0"/>
              </a:endParaRPr>
            </a:p>
          </p:txBody>
        </p:sp>
        <p:sp>
          <p:nvSpPr>
            <p:cNvPr id="44" name="Right Triangle 43"/>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p>
          </p:txBody>
        </p:sp>
      </p:grpSp>
      <p:grpSp>
        <p:nvGrpSpPr>
          <p:cNvPr id="51" name="Group 50"/>
          <p:cNvGrpSpPr/>
          <p:nvPr/>
        </p:nvGrpSpPr>
        <p:grpSpPr>
          <a:xfrm>
            <a:off x="2133600" y="2590800"/>
            <a:ext cx="6248400" cy="539242"/>
            <a:chOff x="0" y="0"/>
            <a:chExt cx="4905034" cy="487112"/>
          </a:xfrm>
          <a:solidFill>
            <a:schemeClr val="accent2">
              <a:lumMod val="60000"/>
              <a:lumOff val="40000"/>
            </a:schemeClr>
          </a:solidFill>
        </p:grpSpPr>
        <p:sp>
          <p:nvSpPr>
            <p:cNvPr id="52" name="Rectangle 51"/>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Major Customers</a:t>
              </a:r>
              <a:endParaRPr lang="en-US" sz="2400" b="1" dirty="0">
                <a:latin typeface="Cambria" pitchFamily="18" charset="0"/>
                <a:cs typeface="Calibri" pitchFamily="34" charset="0"/>
              </a:endParaRPr>
            </a:p>
          </p:txBody>
        </p:sp>
        <p:sp>
          <p:nvSpPr>
            <p:cNvPr id="53" name="Right Triangle 52"/>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p>
          </p:txBody>
        </p:sp>
      </p:grpSp>
      <p:grpSp>
        <p:nvGrpSpPr>
          <p:cNvPr id="54" name="Group 53"/>
          <p:cNvGrpSpPr/>
          <p:nvPr/>
        </p:nvGrpSpPr>
        <p:grpSpPr>
          <a:xfrm>
            <a:off x="2667000" y="3581400"/>
            <a:ext cx="5791200" cy="539242"/>
            <a:chOff x="0" y="0"/>
            <a:chExt cx="4905034" cy="487112"/>
          </a:xfrm>
          <a:solidFill>
            <a:schemeClr val="accent3">
              <a:lumMod val="60000"/>
              <a:lumOff val="40000"/>
            </a:schemeClr>
          </a:solidFill>
        </p:grpSpPr>
        <p:sp>
          <p:nvSpPr>
            <p:cNvPr id="55" name="Rectangle 54"/>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Operating Performance</a:t>
              </a:r>
              <a:endParaRPr lang="en-US" sz="2400" b="1" dirty="0">
                <a:latin typeface="Cambria" pitchFamily="18" charset="0"/>
                <a:cs typeface="Calibri" pitchFamily="34" charset="0"/>
              </a:endParaRPr>
            </a:p>
          </p:txBody>
        </p:sp>
        <p:sp>
          <p:nvSpPr>
            <p:cNvPr id="56" name="Right Triangle 55"/>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p>
          </p:txBody>
        </p:sp>
      </p:grpSp>
      <p:grpSp>
        <p:nvGrpSpPr>
          <p:cNvPr id="58" name="Group 57"/>
          <p:cNvGrpSpPr/>
          <p:nvPr/>
        </p:nvGrpSpPr>
        <p:grpSpPr>
          <a:xfrm>
            <a:off x="3124200" y="4572000"/>
            <a:ext cx="5410200" cy="539242"/>
            <a:chOff x="0" y="0"/>
            <a:chExt cx="4905034" cy="487112"/>
          </a:xfrm>
          <a:solidFill>
            <a:schemeClr val="accent4">
              <a:lumMod val="75000"/>
            </a:schemeClr>
          </a:solidFill>
        </p:grpSpPr>
        <p:sp>
          <p:nvSpPr>
            <p:cNvPr id="59" name="Rectangle 58"/>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Future Outlook / Challenges</a:t>
              </a:r>
              <a:endParaRPr lang="en-US" sz="2400" b="1" dirty="0">
                <a:latin typeface="Cambria" pitchFamily="18" charset="0"/>
              </a:endParaRPr>
            </a:p>
          </p:txBody>
        </p:sp>
        <p:sp>
          <p:nvSpPr>
            <p:cNvPr id="60" name="Right Triangle 59"/>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p>
          </p:txBody>
        </p:sp>
      </p:grpSp>
      <p:grpSp>
        <p:nvGrpSpPr>
          <p:cNvPr id="61" name="Group 60"/>
          <p:cNvGrpSpPr/>
          <p:nvPr/>
        </p:nvGrpSpPr>
        <p:grpSpPr>
          <a:xfrm>
            <a:off x="3505200" y="5486400"/>
            <a:ext cx="5105400" cy="539242"/>
            <a:chOff x="0" y="0"/>
            <a:chExt cx="4905034" cy="487112"/>
          </a:xfrm>
          <a:solidFill>
            <a:schemeClr val="accent1">
              <a:lumMod val="50000"/>
            </a:schemeClr>
          </a:solidFill>
        </p:grpSpPr>
        <p:sp>
          <p:nvSpPr>
            <p:cNvPr id="62" name="Rectangle 61"/>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Question/Answer Session</a:t>
              </a:r>
              <a:endParaRPr lang="en-US" sz="2400" b="1" dirty="0">
                <a:latin typeface="Cambria" pitchFamily="18" charset="0"/>
              </a:endParaRPr>
            </a:p>
          </p:txBody>
        </p:sp>
        <p:sp>
          <p:nvSpPr>
            <p:cNvPr id="63" name="Right Triangle 62"/>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a:p>
          </p:txBody>
        </p:sp>
      </p:grpSp>
      <p:sp>
        <p:nvSpPr>
          <p:cNvPr id="65" name="TextBox 64"/>
          <p:cNvSpPr txBox="1"/>
          <p:nvPr/>
        </p:nvSpPr>
        <p:spPr>
          <a:xfrm>
            <a:off x="1447800" y="1905000"/>
            <a:ext cx="304800" cy="369332"/>
          </a:xfrm>
          <a:prstGeom prst="rect">
            <a:avLst/>
          </a:prstGeom>
          <a:noFill/>
        </p:spPr>
        <p:txBody>
          <a:bodyPr wrap="square" rtlCol="0">
            <a:spAutoFit/>
          </a:bodyPr>
          <a:lstStyle/>
          <a:p>
            <a:endParaRPr lang="en-US" dirty="0"/>
          </a:p>
        </p:txBody>
      </p:sp>
      <p:sp>
        <p:nvSpPr>
          <p:cNvPr id="66" name="TextBox 65"/>
          <p:cNvSpPr txBox="1"/>
          <p:nvPr/>
        </p:nvSpPr>
        <p:spPr>
          <a:xfrm>
            <a:off x="1981200" y="2819400"/>
            <a:ext cx="304800" cy="369332"/>
          </a:xfrm>
          <a:prstGeom prst="rect">
            <a:avLst/>
          </a:prstGeom>
          <a:noFill/>
        </p:spPr>
        <p:txBody>
          <a:bodyPr wrap="square" rtlCol="0">
            <a:spAutoFit/>
          </a:bodyPr>
          <a:lstStyle/>
          <a:p>
            <a:endParaRPr lang="en-US" dirty="0"/>
          </a:p>
        </p:txBody>
      </p:sp>
      <p:sp>
        <p:nvSpPr>
          <p:cNvPr id="67" name="TextBox 66"/>
          <p:cNvSpPr txBox="1"/>
          <p:nvPr/>
        </p:nvSpPr>
        <p:spPr>
          <a:xfrm>
            <a:off x="1447800" y="1905000"/>
            <a:ext cx="304800" cy="369332"/>
          </a:xfrm>
          <a:prstGeom prst="rect">
            <a:avLst/>
          </a:prstGeom>
          <a:noFill/>
        </p:spPr>
        <p:txBody>
          <a:bodyPr wrap="square" rtlCol="0">
            <a:spAutoFit/>
          </a:bodyPr>
          <a:lstStyle/>
          <a:p>
            <a:endParaRPr lang="en-US" dirty="0"/>
          </a:p>
        </p:txBody>
      </p:sp>
      <p:sp>
        <p:nvSpPr>
          <p:cNvPr id="72" name="TextBox 71"/>
          <p:cNvSpPr txBox="1"/>
          <p:nvPr/>
        </p:nvSpPr>
        <p:spPr>
          <a:xfrm>
            <a:off x="1524000" y="1828800"/>
            <a:ext cx="304800" cy="369332"/>
          </a:xfrm>
          <a:prstGeom prst="rect">
            <a:avLst/>
          </a:prstGeom>
          <a:noFill/>
        </p:spPr>
        <p:txBody>
          <a:bodyPr wrap="square" rtlCol="0">
            <a:spAutoFit/>
          </a:bodyPr>
          <a:lstStyle/>
          <a:p>
            <a:r>
              <a:rPr lang="en-US" b="1" dirty="0" smtClean="0">
                <a:latin typeface="Cambria" pitchFamily="18" charset="0"/>
              </a:rPr>
              <a:t>1</a:t>
            </a:r>
            <a:endParaRPr lang="en-US" b="1" dirty="0">
              <a:latin typeface="Cambria" pitchFamily="18" charset="0"/>
            </a:endParaRPr>
          </a:p>
        </p:txBody>
      </p:sp>
      <p:sp>
        <p:nvSpPr>
          <p:cNvPr id="73" name="TextBox 72"/>
          <p:cNvSpPr txBox="1"/>
          <p:nvPr/>
        </p:nvSpPr>
        <p:spPr>
          <a:xfrm>
            <a:off x="2057400" y="2743200"/>
            <a:ext cx="304800" cy="369332"/>
          </a:xfrm>
          <a:prstGeom prst="rect">
            <a:avLst/>
          </a:prstGeom>
          <a:noFill/>
        </p:spPr>
        <p:txBody>
          <a:bodyPr wrap="square" rtlCol="0">
            <a:spAutoFit/>
          </a:bodyPr>
          <a:lstStyle/>
          <a:p>
            <a:r>
              <a:rPr lang="en-US" b="1" dirty="0" smtClean="0">
                <a:latin typeface="Cambria" pitchFamily="18" charset="0"/>
              </a:rPr>
              <a:t>2</a:t>
            </a:r>
          </a:p>
        </p:txBody>
      </p:sp>
      <p:sp>
        <p:nvSpPr>
          <p:cNvPr id="74" name="TextBox 73"/>
          <p:cNvSpPr txBox="1"/>
          <p:nvPr/>
        </p:nvSpPr>
        <p:spPr>
          <a:xfrm>
            <a:off x="2971800" y="4724400"/>
            <a:ext cx="304800" cy="369332"/>
          </a:xfrm>
          <a:prstGeom prst="rect">
            <a:avLst/>
          </a:prstGeom>
          <a:noFill/>
        </p:spPr>
        <p:txBody>
          <a:bodyPr wrap="square" rtlCol="0">
            <a:spAutoFit/>
          </a:bodyPr>
          <a:lstStyle/>
          <a:p>
            <a:r>
              <a:rPr lang="en-US" b="1" dirty="0">
                <a:latin typeface="Cambria" pitchFamily="18" charset="0"/>
              </a:rPr>
              <a:t>4</a:t>
            </a:r>
          </a:p>
        </p:txBody>
      </p:sp>
      <p:sp>
        <p:nvSpPr>
          <p:cNvPr id="75" name="TextBox 74"/>
          <p:cNvSpPr txBox="1"/>
          <p:nvPr/>
        </p:nvSpPr>
        <p:spPr>
          <a:xfrm>
            <a:off x="3429000" y="5638800"/>
            <a:ext cx="304800" cy="369332"/>
          </a:xfrm>
          <a:prstGeom prst="rect">
            <a:avLst/>
          </a:prstGeom>
          <a:noFill/>
        </p:spPr>
        <p:txBody>
          <a:bodyPr wrap="square" rtlCol="0">
            <a:spAutoFit/>
          </a:bodyPr>
          <a:lstStyle/>
          <a:p>
            <a:r>
              <a:rPr lang="en-US" b="1" dirty="0">
                <a:latin typeface="Cambria" pitchFamily="18" charset="0"/>
              </a:rPr>
              <a:t>5</a:t>
            </a:r>
          </a:p>
        </p:txBody>
      </p:sp>
      <p:sp>
        <p:nvSpPr>
          <p:cNvPr id="76" name="TextBox 75"/>
          <p:cNvSpPr txBox="1"/>
          <p:nvPr/>
        </p:nvSpPr>
        <p:spPr>
          <a:xfrm>
            <a:off x="2514600" y="3733800"/>
            <a:ext cx="304800" cy="369332"/>
          </a:xfrm>
          <a:prstGeom prst="rect">
            <a:avLst/>
          </a:prstGeom>
          <a:noFill/>
        </p:spPr>
        <p:txBody>
          <a:bodyPr wrap="square" rtlCol="0">
            <a:spAutoFit/>
          </a:bodyPr>
          <a:lstStyle/>
          <a:p>
            <a:r>
              <a:rPr lang="en-US" b="1" dirty="0">
                <a:latin typeface="Cambria" pitchFamily="18" charset="0"/>
              </a:rPr>
              <a:t>3</a:t>
            </a:r>
            <a:endParaRPr lang="en-US" b="1" dirty="0" smtClean="0">
              <a:latin typeface="Cambria" pitchFamily="18" charset="0"/>
            </a:endParaRPr>
          </a:p>
        </p:txBody>
      </p:sp>
    </p:spTree>
  </p:cSld>
  <p:clrMapOvr>
    <a:masterClrMapping/>
  </p:clrMapOvr>
  <p:transition spd="slow">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62000" y="1066800"/>
            <a:ext cx="8153400" cy="5181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Incorporated on January 17, 1988 </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Registered Office</a:t>
            </a:r>
            <a:r>
              <a:rPr lang="en-US" sz="2200" b="1" dirty="0" smtClean="0">
                <a:solidFill>
                  <a:schemeClr val="tx1"/>
                </a:solidFill>
                <a:latin typeface="Cambria" pitchFamily="18" charset="0"/>
              </a:rPr>
              <a:t>: 7/1, E-3, Main Boulevard, Gulberg III, Lahore</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Mills: </a:t>
            </a:r>
          </a:p>
          <a:p>
            <a:pPr marL="1314450" lvl="2" indent="-400050">
              <a:buAutoNum type="romanLcParenBoth"/>
            </a:pPr>
            <a:r>
              <a:rPr lang="en-US" sz="2200" dirty="0" smtClean="0">
                <a:solidFill>
                  <a:schemeClr val="tx1"/>
                </a:solidFill>
                <a:latin typeface="Cambria" pitchFamily="18" charset="0"/>
              </a:rPr>
              <a:t>Weaving Unit</a:t>
            </a:r>
            <a:r>
              <a:rPr lang="en-US" sz="2200" b="1" dirty="0" smtClean="0">
                <a:solidFill>
                  <a:schemeClr val="tx1"/>
                </a:solidFill>
                <a:latin typeface="Cambria" pitchFamily="18" charset="0"/>
              </a:rPr>
              <a:t>: 49-Km, Multan Road, Bhai Phero.</a:t>
            </a:r>
            <a:endParaRPr lang="en-US" sz="2200" dirty="0" smtClean="0">
              <a:solidFill>
                <a:schemeClr val="tx1"/>
              </a:solidFill>
              <a:latin typeface="Cambria" pitchFamily="18" charset="0"/>
            </a:endParaRPr>
          </a:p>
          <a:p>
            <a:pPr marL="1314450" lvl="2" indent="-400050">
              <a:buAutoNum type="romanLcParenBoth"/>
            </a:pPr>
            <a:r>
              <a:rPr lang="en-US" sz="2200" dirty="0" smtClean="0">
                <a:solidFill>
                  <a:schemeClr val="tx1"/>
                </a:solidFill>
                <a:latin typeface="Cambria" pitchFamily="18" charset="0"/>
              </a:rPr>
              <a:t> Spinning Unit</a:t>
            </a:r>
            <a:r>
              <a:rPr lang="en-US" sz="2200" b="1" dirty="0" smtClean="0">
                <a:solidFill>
                  <a:schemeClr val="tx1"/>
                </a:solidFill>
                <a:latin typeface="Cambria" pitchFamily="18" charset="0"/>
              </a:rPr>
              <a:t>: 7-Km, Multan Road, Pattoki.</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Listed on Pakistan Stock Exchange on 1988</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Company Symbol</a:t>
            </a:r>
            <a:r>
              <a:rPr lang="en-US" sz="2200" b="1" dirty="0" smtClean="0">
                <a:solidFill>
                  <a:schemeClr val="tx1"/>
                </a:solidFill>
                <a:latin typeface="Cambria" pitchFamily="18" charset="0"/>
              </a:rPr>
              <a:t>: </a:t>
            </a:r>
            <a:r>
              <a:rPr lang="en-US" sz="2200" b="1" i="1" u="sng" dirty="0" smtClean="0">
                <a:solidFill>
                  <a:schemeClr val="tx1"/>
                </a:solidFill>
                <a:latin typeface="Cambria" pitchFamily="18" charset="0"/>
              </a:rPr>
              <a:t>YOUW</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Member of All Pakistan Textile Mills Association and Lahore Chamber of Commerce</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Auditors</a:t>
            </a:r>
            <a:r>
              <a:rPr lang="en-US" sz="2200" b="1" dirty="0" smtClean="0">
                <a:solidFill>
                  <a:schemeClr val="tx1"/>
                </a:solidFill>
                <a:latin typeface="Cambria" pitchFamily="18" charset="0"/>
              </a:rPr>
              <a:t> : </a:t>
            </a:r>
            <a:r>
              <a:rPr lang="en-US" sz="2200" b="1" u="sng" dirty="0" smtClean="0">
                <a:solidFill>
                  <a:schemeClr val="tx1"/>
                </a:solidFill>
                <a:latin typeface="Cambria" pitchFamily="18" charset="0"/>
              </a:rPr>
              <a:t>M/s. Aslam Malik &amp; Company, Chartered Accountants</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Share Registrar</a:t>
            </a:r>
            <a:r>
              <a:rPr lang="en-US" sz="2200" b="1" dirty="0" smtClean="0">
                <a:solidFill>
                  <a:schemeClr val="tx1"/>
                </a:solidFill>
                <a:latin typeface="Cambria" pitchFamily="18" charset="0"/>
              </a:rPr>
              <a:t> : </a:t>
            </a:r>
            <a:r>
              <a:rPr lang="en-US" sz="2200" b="1" u="sng" dirty="0" smtClean="0">
                <a:solidFill>
                  <a:schemeClr val="tx1"/>
                </a:solidFill>
                <a:latin typeface="Cambria" pitchFamily="18" charset="0"/>
              </a:rPr>
              <a:t>M/s. Corplink (Pvt) Limited</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Legal Advisor</a:t>
            </a:r>
            <a:r>
              <a:rPr lang="en-US" sz="2200" b="1" dirty="0" smtClean="0">
                <a:solidFill>
                  <a:schemeClr val="tx1"/>
                </a:solidFill>
                <a:latin typeface="Cambria" pitchFamily="18" charset="0"/>
              </a:rPr>
              <a:t> : </a:t>
            </a:r>
            <a:r>
              <a:rPr lang="en-US" sz="2200" b="1" u="sng" dirty="0" smtClean="0">
                <a:solidFill>
                  <a:schemeClr val="tx1"/>
                </a:solidFill>
                <a:latin typeface="Cambria" pitchFamily="18" charset="0"/>
              </a:rPr>
              <a:t>M/s. Irshad &amp; Irshad Advocates</a:t>
            </a:r>
          </a:p>
        </p:txBody>
      </p:sp>
      <p:sp>
        <p:nvSpPr>
          <p:cNvPr id="6" name="Rectangle 5"/>
          <p:cNvSpPr/>
          <p:nvPr/>
        </p:nvSpPr>
        <p:spPr>
          <a:xfrm>
            <a:off x="22098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Cambria" pitchFamily="18" charset="0"/>
              </a:rPr>
              <a:t>Company Information</a:t>
            </a:r>
            <a:endParaRPr lang="en-US" sz="2000" b="1" dirty="0">
              <a:solidFill>
                <a:schemeClr val="tx1"/>
              </a:solidFill>
              <a:latin typeface="Cambria"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0250" y="76200"/>
            <a:ext cx="5391150" cy="838200"/>
          </a:xfrm>
          <a:prstGeom prst="rect">
            <a:avLst/>
          </a:prstGeom>
          <a:solidFill>
            <a:schemeClr val="accent5">
              <a:lumMod val="75000"/>
            </a:schemeClr>
          </a:solidFill>
        </p:spPr>
        <p:style>
          <a:lnRef idx="1">
            <a:schemeClr val="accent5"/>
          </a:lnRef>
          <a:fillRef idx="3">
            <a:schemeClr val="accent5"/>
          </a:fillRef>
          <a:effectRef idx="2">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800" b="1" dirty="0" smtClean="0">
                <a:latin typeface="Cambria" pitchFamily="18" charset="0"/>
              </a:rPr>
              <a:t>Major Customers</a:t>
            </a:r>
            <a:endParaRPr lang="en-US" sz="2800" b="1" dirty="0">
              <a:latin typeface="Cambria" pitchFamily="18" charset="0"/>
            </a:endParaRPr>
          </a:p>
        </p:txBody>
      </p:sp>
      <p:sp>
        <p:nvSpPr>
          <p:cNvPr id="8194" name="AutoShape 2" descr="Image result for nishat chunian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196" name="AutoShape 4" descr="Image result for nishat chunian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Image result for us denim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6" name="AutoShape 12" descr="Image result for us denim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40" name="AutoShape 16" descr="Image result for us apparel textile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6" name="Rectangle 15"/>
          <p:cNvSpPr/>
          <p:nvPr/>
        </p:nvSpPr>
        <p:spPr>
          <a:xfrm>
            <a:off x="838200" y="1066800"/>
            <a:ext cx="7543800" cy="4876800"/>
          </a:xfrm>
          <a:prstGeom prst="rect">
            <a:avLst/>
          </a:prstGeom>
          <a:ln/>
        </p:spPr>
        <p:style>
          <a:lnRef idx="1">
            <a:schemeClr val="accent2"/>
          </a:lnRef>
          <a:fillRef idx="2">
            <a:schemeClr val="accent2"/>
          </a:fillRef>
          <a:effectRef idx="1">
            <a:schemeClr val="accent2"/>
          </a:effectRef>
          <a:fontRef idx="minor">
            <a:schemeClr val="dk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buFont typeface="Arial" pitchFamily="34" charset="0"/>
              <a:buChar char="•"/>
            </a:pPr>
            <a:r>
              <a:rPr lang="en-US" sz="2800" b="1" dirty="0" smtClean="0">
                <a:solidFill>
                  <a:schemeClr val="tx1">
                    <a:lumMod val="85000"/>
                    <a:lumOff val="15000"/>
                  </a:schemeClr>
                </a:solidFill>
                <a:latin typeface="Cambria" pitchFamily="18" charset="0"/>
              </a:rPr>
              <a:t> </a:t>
            </a:r>
            <a:r>
              <a:rPr lang="en-US" sz="2800" b="1" dirty="0" err="1" smtClean="0">
                <a:solidFill>
                  <a:schemeClr val="tx1">
                    <a:lumMod val="85000"/>
                    <a:lumOff val="15000"/>
                  </a:schemeClr>
                </a:solidFill>
                <a:latin typeface="Cambria" pitchFamily="18" charset="0"/>
              </a:rPr>
              <a:t>Nishat</a:t>
            </a:r>
            <a:r>
              <a:rPr lang="en-US" sz="2800" b="1" dirty="0" smtClean="0">
                <a:solidFill>
                  <a:schemeClr val="tx1">
                    <a:lumMod val="85000"/>
                    <a:lumOff val="15000"/>
                  </a:schemeClr>
                </a:solidFill>
                <a:latin typeface="Cambria" pitchFamily="18" charset="0"/>
              </a:rPr>
              <a:t> </a:t>
            </a:r>
            <a:r>
              <a:rPr lang="en-US" sz="2800" b="1" dirty="0" err="1" smtClean="0">
                <a:solidFill>
                  <a:schemeClr val="tx1">
                    <a:lumMod val="85000"/>
                    <a:lumOff val="15000"/>
                  </a:schemeClr>
                </a:solidFill>
                <a:latin typeface="Cambria" pitchFamily="18" charset="0"/>
              </a:rPr>
              <a:t>Chunian</a:t>
            </a:r>
            <a:r>
              <a:rPr lang="en-US" sz="2800" b="1" dirty="0" smtClean="0">
                <a:solidFill>
                  <a:schemeClr val="tx1">
                    <a:lumMod val="85000"/>
                    <a:lumOff val="15000"/>
                  </a:schemeClr>
                </a:solidFill>
                <a:latin typeface="Cambria" pitchFamily="18" charset="0"/>
              </a:rPr>
              <a:t>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a:t>
            </a:r>
            <a:r>
              <a:rPr lang="en-US" sz="2800" b="1" dirty="0" err="1" smtClean="0">
                <a:solidFill>
                  <a:schemeClr val="tx1">
                    <a:lumMod val="85000"/>
                    <a:lumOff val="15000"/>
                  </a:schemeClr>
                </a:solidFill>
                <a:latin typeface="Cambria" pitchFamily="18" charset="0"/>
              </a:rPr>
              <a:t>Saya</a:t>
            </a:r>
            <a:r>
              <a:rPr lang="en-US" sz="2800" b="1" dirty="0" smtClean="0">
                <a:solidFill>
                  <a:schemeClr val="tx1">
                    <a:lumMod val="85000"/>
                    <a:lumOff val="15000"/>
                  </a:schemeClr>
                </a:solidFill>
                <a:latin typeface="Cambria" pitchFamily="18" charset="0"/>
              </a:rPr>
              <a:t> Weaving Mills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a:t>
            </a:r>
            <a:r>
              <a:rPr lang="en-US" sz="2800" b="1" dirty="0" err="1" smtClean="0">
                <a:solidFill>
                  <a:schemeClr val="tx1">
                    <a:lumMod val="85000"/>
                    <a:lumOff val="15000"/>
                  </a:schemeClr>
                </a:solidFill>
                <a:latin typeface="Cambria" pitchFamily="18" charset="0"/>
              </a:rPr>
              <a:t>Azgard</a:t>
            </a:r>
            <a:r>
              <a:rPr lang="en-US" sz="2800" b="1" dirty="0" smtClean="0">
                <a:solidFill>
                  <a:schemeClr val="tx1">
                    <a:lumMod val="85000"/>
                    <a:lumOff val="15000"/>
                  </a:schemeClr>
                </a:solidFill>
                <a:latin typeface="Cambria" pitchFamily="18" charset="0"/>
              </a:rPr>
              <a:t> Nine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US Denim Mills (Private)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Union Fabrics (Private)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a:t>
            </a:r>
            <a:r>
              <a:rPr lang="en-US" sz="2800" b="1" dirty="0" err="1" smtClean="0">
                <a:solidFill>
                  <a:schemeClr val="tx1">
                    <a:lumMod val="85000"/>
                    <a:lumOff val="15000"/>
                  </a:schemeClr>
                </a:solidFill>
                <a:latin typeface="Cambria" pitchFamily="18" charset="0"/>
              </a:rPr>
              <a:t>Roomi</a:t>
            </a:r>
            <a:r>
              <a:rPr lang="en-US" sz="2800" b="1" dirty="0" smtClean="0">
                <a:solidFill>
                  <a:schemeClr val="tx1">
                    <a:lumMod val="85000"/>
                    <a:lumOff val="15000"/>
                  </a:schemeClr>
                </a:solidFill>
                <a:latin typeface="Cambria" pitchFamily="18" charset="0"/>
              </a:rPr>
              <a:t> Fabrics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Liberty Textile Mills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Lucky Textile Mills Limited </a:t>
            </a:r>
            <a:endParaRPr lang="en-US" sz="2800" b="1" dirty="0">
              <a:solidFill>
                <a:schemeClr val="tx1">
                  <a:lumMod val="85000"/>
                  <a:lumOff val="15000"/>
                </a:schemeClr>
              </a:solidFill>
              <a:latin typeface="Cambria" pitchFamily="18" charset="0"/>
            </a:endParaRPr>
          </a:p>
        </p:txBody>
      </p:sp>
    </p:spTree>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62000" y="1219200"/>
            <a:ext cx="8153400" cy="46482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600" b="1" u="sng" dirty="0" smtClean="0">
                <a:solidFill>
                  <a:schemeClr val="tx1"/>
                </a:solidFill>
                <a:latin typeface="Cambria" pitchFamily="18" charset="0"/>
              </a:rPr>
              <a:t>CORE MANAGEMENT</a:t>
            </a:r>
          </a:p>
          <a:p>
            <a:pPr algn="ctr"/>
            <a:endParaRPr lang="en-US" sz="3600" b="1" u="sng" dirty="0" smtClean="0">
              <a:solidFill>
                <a:schemeClr val="tx1"/>
              </a:solidFill>
              <a:latin typeface="Cambria" pitchFamily="18" charset="0"/>
            </a:endParaRPr>
          </a:p>
          <a:p>
            <a:pPr>
              <a:buFont typeface="Arial" pitchFamily="34" charset="0"/>
              <a:buChar char="•"/>
            </a:pPr>
            <a:r>
              <a:rPr lang="en-US" sz="2400" b="1" dirty="0" smtClean="0">
                <a:solidFill>
                  <a:schemeClr val="tx1"/>
                </a:solidFill>
                <a:latin typeface="Cambria" pitchFamily="18" charset="0"/>
              </a:rPr>
              <a:t> Khawaja Mohammad Nadeem, CEO</a:t>
            </a:r>
          </a:p>
          <a:p>
            <a:pPr>
              <a:buFont typeface="Arial" pitchFamily="34" charset="0"/>
              <a:buChar char="•"/>
            </a:pPr>
            <a:r>
              <a:rPr lang="en-US" sz="2400" b="1" dirty="0" smtClean="0">
                <a:solidFill>
                  <a:schemeClr val="tx1"/>
                </a:solidFill>
                <a:latin typeface="Cambria" pitchFamily="18" charset="0"/>
              </a:rPr>
              <a:t> Nadeem Anwar, Company Secretary</a:t>
            </a:r>
          </a:p>
          <a:p>
            <a:pPr>
              <a:buFont typeface="Arial" pitchFamily="34" charset="0"/>
              <a:buChar char="•"/>
            </a:pPr>
            <a:r>
              <a:rPr lang="en-US" sz="2400" b="1" dirty="0" smtClean="0">
                <a:solidFill>
                  <a:schemeClr val="tx1"/>
                </a:solidFill>
                <a:latin typeface="Cambria" pitchFamily="18" charset="0"/>
              </a:rPr>
              <a:t> Chaudhary Mohammad Amjad, Managing Director</a:t>
            </a:r>
          </a:p>
          <a:p>
            <a:pPr>
              <a:buFont typeface="Arial" pitchFamily="34" charset="0"/>
              <a:buChar char="•"/>
            </a:pPr>
            <a:r>
              <a:rPr lang="en-US" sz="2400" b="1" dirty="0" smtClean="0">
                <a:solidFill>
                  <a:schemeClr val="tx1"/>
                </a:solidFill>
                <a:latin typeface="Cambria" pitchFamily="18" charset="0"/>
              </a:rPr>
              <a:t> Tahir Tajamal, CFO</a:t>
            </a:r>
          </a:p>
          <a:p>
            <a:pPr algn="ctr"/>
            <a:endParaRPr lang="en-US" sz="2400" b="1" dirty="0" smtClean="0">
              <a:solidFill>
                <a:schemeClr val="tx1"/>
              </a:solidFill>
              <a:latin typeface="Cambria" pitchFamily="18" charset="0"/>
            </a:endParaRPr>
          </a:p>
          <a:p>
            <a:pPr algn="ctr"/>
            <a:endParaRPr lang="en-US" sz="3200" b="1" dirty="0" smtClean="0">
              <a:solidFill>
                <a:schemeClr val="tx1"/>
              </a:solidFill>
              <a:latin typeface="Cambria" pitchFamily="18" charset="0"/>
            </a:endParaRPr>
          </a:p>
          <a:p>
            <a:pPr algn="ctr"/>
            <a:endParaRPr lang="en-US" sz="3200" b="1" dirty="0" smtClean="0">
              <a:solidFill>
                <a:schemeClr val="tx1"/>
              </a:solidFill>
              <a:latin typeface="Cambria" pitchFamily="18" charset="0"/>
            </a:endParaRPr>
          </a:p>
          <a:p>
            <a:pPr algn="ctr"/>
            <a:endParaRPr lang="en-US" sz="2200" b="1" dirty="0" smtClean="0">
              <a:solidFill>
                <a:schemeClr val="tx1"/>
              </a:solidFill>
              <a:latin typeface="Cambria" pitchFamily="18" charset="0"/>
            </a:endParaRPr>
          </a:p>
        </p:txBody>
      </p:sp>
      <p:sp>
        <p:nvSpPr>
          <p:cNvPr id="6" name="Rectangle 5"/>
          <p:cNvSpPr/>
          <p:nvPr/>
        </p:nvSpPr>
        <p:spPr>
          <a:xfrm>
            <a:off x="23622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Cambria" pitchFamily="18" charset="0"/>
              </a:rPr>
              <a:t>Company Information</a:t>
            </a:r>
            <a:endParaRPr lang="en-US" sz="2000" b="1" dirty="0">
              <a:solidFill>
                <a:schemeClr val="tx1"/>
              </a:solidFill>
              <a:latin typeface="Cambria" pitchFamily="18" charset="0"/>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914400" y="1143000"/>
            <a:ext cx="7467600" cy="4825434"/>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latin typeface="Cambria" pitchFamily="18" charset="0"/>
              </a:rPr>
              <a:t>The Company has started its operations with SULZER Looms and enhanced its production capacity gradually. In year 2006, the management implemented a BMR plan and replace all sulzer looms with new air jet looms. Over the years the Company has upgraded its machinery with the assistance of directors, who always provide monetary support in shape of long term and short term loans to meet </a:t>
            </a:r>
            <a:r>
              <a:rPr lang="en-US" sz="2400" b="1" dirty="0" err="1" smtClean="0">
                <a:latin typeface="Cambria" pitchFamily="18" charset="0"/>
              </a:rPr>
              <a:t>capex</a:t>
            </a:r>
            <a:r>
              <a:rPr lang="en-US" sz="2400" b="1" dirty="0" smtClean="0">
                <a:latin typeface="Cambria" pitchFamily="18" charset="0"/>
              </a:rPr>
              <a:t> and cash flow requirements.</a:t>
            </a:r>
          </a:p>
        </p:txBody>
      </p:sp>
      <p:sp>
        <p:nvSpPr>
          <p:cNvPr id="5" name="Rectangle 4"/>
          <p:cNvSpPr/>
          <p:nvPr/>
        </p:nvSpPr>
        <p:spPr>
          <a:xfrm>
            <a:off x="23622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latin typeface="Cambria" pitchFamily="18" charset="0"/>
              </a:rPr>
              <a:t>Company Information</a:t>
            </a:r>
            <a:endParaRPr lang="en-US" sz="2000" b="1" dirty="0">
              <a:solidFill>
                <a:schemeClr val="bg1"/>
              </a:solidFill>
              <a:latin typeface="Cambria" pitchFamily="18" charset="0"/>
            </a:endParaRPr>
          </a:p>
        </p:txBody>
      </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sp>
        <p:nvSpPr>
          <p:cNvPr id="6" name="Rectangle 5"/>
          <p:cNvSpPr/>
          <p:nvPr/>
        </p:nvSpPr>
        <p:spPr>
          <a:xfrm>
            <a:off x="1981200" y="1066800"/>
            <a:ext cx="5334000" cy="762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Weaving Segment</a:t>
            </a:r>
          </a:p>
        </p:txBody>
      </p:sp>
      <p:sp>
        <p:nvSpPr>
          <p:cNvPr id="9" name="Rectangle 8"/>
          <p:cNvSpPr/>
          <p:nvPr/>
        </p:nvSpPr>
        <p:spPr>
          <a:xfrm>
            <a:off x="914400" y="1981200"/>
            <a:ext cx="7467600" cy="4343400"/>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latin typeface="Cambria" pitchFamily="18" charset="0"/>
              </a:rPr>
              <a:t>With the grace of Allah Almighty and the vision of the Company’s management, the Company could be able to achieve profits in current reporting period.</a:t>
            </a:r>
          </a:p>
          <a:p>
            <a:pPr algn="just"/>
            <a:endParaRPr lang="en-US" sz="2400" b="1" dirty="0" smtClean="0">
              <a:latin typeface="Cambria" pitchFamily="18" charset="0"/>
            </a:endParaRPr>
          </a:p>
          <a:p>
            <a:pPr algn="just"/>
            <a:r>
              <a:rPr lang="en-US" sz="2400" b="1" dirty="0" smtClean="0">
                <a:latin typeface="Cambria" pitchFamily="18" charset="0"/>
              </a:rPr>
              <a:t>Although covid-19 pandemic jolted down local textile market but due to better supply chain management and government support in the shape of PM Relief Package for electricity, the company could be able to achieve profitability.</a:t>
            </a:r>
            <a:endParaRPr lang="en-US" sz="2400" b="1" dirty="0">
              <a:latin typeface="Cambria" pitchFamily="18" charset="0"/>
            </a:endParaRPr>
          </a:p>
        </p:txBody>
      </p:sp>
    </p:spTree>
  </p:cSld>
  <p:clrMapOvr>
    <a:masterClrMapping/>
  </p:clrMapOvr>
  <p:transition spd="slow">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716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graphicFrame>
        <p:nvGraphicFramePr>
          <p:cNvPr id="5" name="Chart 4"/>
          <p:cNvGraphicFramePr/>
          <p:nvPr/>
        </p:nvGraphicFramePr>
        <p:xfrm>
          <a:off x="1371600" y="914400"/>
          <a:ext cx="6705600" cy="454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133600" y="55626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Actual Production Per Annum </a:t>
            </a:r>
          </a:p>
        </p:txBody>
      </p:sp>
    </p:spTree>
  </p:cSld>
  <p:clrMapOvr>
    <a:masterClrMapping/>
  </p:clrMapOvr>
  <p:transition spd="slow">
    <p:cover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sp>
        <p:nvSpPr>
          <p:cNvPr id="7" name="Rectangle 6"/>
          <p:cNvSpPr/>
          <p:nvPr/>
        </p:nvSpPr>
        <p:spPr>
          <a:xfrm>
            <a:off x="1828800" y="56388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Number of Employees</a:t>
            </a:r>
          </a:p>
        </p:txBody>
      </p:sp>
      <p:graphicFrame>
        <p:nvGraphicFramePr>
          <p:cNvPr id="6" name="Chart 5"/>
          <p:cNvGraphicFramePr/>
          <p:nvPr/>
        </p:nvGraphicFramePr>
        <p:xfrm>
          <a:off x="1295400" y="990600"/>
          <a:ext cx="6705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1484</TotalTime>
  <Words>589</Words>
  <Application>Microsoft Office PowerPoint</Application>
  <PresentationFormat>On-screen Show (4:3)</PresentationFormat>
  <Paragraphs>112</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Concourse</vt:lpstr>
      <vt:lpstr>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Question &amp; Answer  Session</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sharjeel-mazhar</dc:creator>
  <cp:lastModifiedBy>Waqas YWM</cp:lastModifiedBy>
  <cp:revision>182</cp:revision>
  <dcterms:created xsi:type="dcterms:W3CDTF">2019-05-29T05:55:42Z</dcterms:created>
  <dcterms:modified xsi:type="dcterms:W3CDTF">2021-12-30T06:48:35Z</dcterms:modified>
</cp:coreProperties>
</file>